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21"/>
  </p:notesMasterIdLst>
  <p:handoutMasterIdLst>
    <p:handoutMasterId r:id="rId22"/>
  </p:handoutMasterIdLst>
  <p:sldIdLst>
    <p:sldId id="259" r:id="rId3"/>
    <p:sldId id="317" r:id="rId4"/>
    <p:sldId id="344" r:id="rId5"/>
    <p:sldId id="268" r:id="rId6"/>
    <p:sldId id="869" r:id="rId7"/>
    <p:sldId id="1202" r:id="rId8"/>
    <p:sldId id="1199" r:id="rId9"/>
    <p:sldId id="320" r:id="rId10"/>
    <p:sldId id="1204" r:id="rId11"/>
    <p:sldId id="1173" r:id="rId12"/>
    <p:sldId id="1185" r:id="rId13"/>
    <p:sldId id="1183" r:id="rId14"/>
    <p:sldId id="1182" r:id="rId15"/>
    <p:sldId id="1184" r:id="rId16"/>
    <p:sldId id="1207" r:id="rId17"/>
    <p:sldId id="412" r:id="rId18"/>
    <p:sldId id="1206" r:id="rId19"/>
    <p:sldId id="1205" r:id="rId20"/>
  </p:sldIdLst>
  <p:sldSz cx="9144000" cy="5143500" type="screen16x9"/>
  <p:notesSz cx="6858000" cy="9144000"/>
  <p:custDataLst>
    <p:tags r:id="rId23"/>
  </p:custDataLst>
  <p:defaultTextStyle>
    <a:defPPr>
      <a:defRPr lang="de-DE"/>
    </a:defPPr>
    <a:lvl1pPr marL="0" algn="l" defTabSz="914400" rtl="0" eaLnBrk="1" latinLnBrk="0" hangingPunct="1">
      <a:defRPr kumimoji="0" lang="de-DE" sz="1400" b="0" i="0" u="none" kern="1200" baseline="0">
        <a:solidFill>
          <a:schemeClr val="tx1"/>
        </a:solidFill>
        <a:latin typeface="EON Brix Sans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>
          <p15:clr>
            <a:srgbClr val="A4A3A4"/>
          </p15:clr>
        </p15:guide>
        <p15:guide id="2" orient="horz" pos="862">
          <p15:clr>
            <a:srgbClr val="A4A3A4"/>
          </p15:clr>
        </p15:guide>
        <p15:guide id="3" orient="horz" pos="3004">
          <p15:clr>
            <a:srgbClr val="A4A3A4"/>
          </p15:clr>
        </p15:guide>
        <p15:guide id="4" orient="horz" pos="2785">
          <p15:clr>
            <a:srgbClr val="A4A3A4"/>
          </p15:clr>
        </p15:guide>
        <p15:guide id="5" pos="986">
          <p15:clr>
            <a:srgbClr val="A4A3A4"/>
          </p15:clr>
        </p15:guide>
        <p15:guide id="6" pos="1146">
          <p15:clr>
            <a:srgbClr val="A4A3A4"/>
          </p15:clr>
        </p15:guide>
        <p15:guide id="7" pos="1894">
          <p15:clr>
            <a:srgbClr val="A4A3A4"/>
          </p15:clr>
        </p15:guide>
        <p15:guide id="8" pos="2053">
          <p15:clr>
            <a:srgbClr val="A4A3A4"/>
          </p15:clr>
        </p15:guide>
        <p15:guide id="9" pos="2801">
          <p15:clr>
            <a:srgbClr val="A4A3A4"/>
          </p15:clr>
        </p15:guide>
        <p15:guide id="10" pos="2960">
          <p15:clr>
            <a:srgbClr val="A4A3A4"/>
          </p15:clr>
        </p15:guide>
        <p15:guide id="11" pos="3707">
          <p15:clr>
            <a:srgbClr val="A4A3A4"/>
          </p15:clr>
        </p15:guide>
        <p15:guide id="12" pos="3866">
          <p15:clr>
            <a:srgbClr val="A4A3A4"/>
          </p15:clr>
        </p15:guide>
        <p15:guide id="13" pos="4614">
          <p15:clr>
            <a:srgbClr val="A4A3A4"/>
          </p15:clr>
        </p15:guide>
        <p15:guide id="14" pos="4773">
          <p15:clr>
            <a:srgbClr val="A4A3A4"/>
          </p15:clr>
        </p15:guide>
        <p15:guide id="15" pos="5522">
          <p15:clr>
            <a:srgbClr val="A4A3A4"/>
          </p15:clr>
        </p15:guide>
        <p15:guide id="16" pos="2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abó, Gábor János" initials="SGJ" lastIdx="3" clrIdx="0">
    <p:extLst>
      <p:ext uri="{19B8F6BF-5375-455C-9EA6-DF929625EA0E}">
        <p15:presenceInfo xmlns:p15="http://schemas.microsoft.com/office/powerpoint/2012/main" userId="S-1-5-21-2993438478-3277649283-208047021-124239" providerId="AD"/>
      </p:ext>
    </p:extLst>
  </p:cmAuthor>
  <p:cmAuthor id="2" name="Győrfi, László Attila" initials="GLA" lastIdx="1" clrIdx="1">
    <p:extLst>
      <p:ext uri="{19B8F6BF-5375-455C-9EA6-DF929625EA0E}">
        <p15:presenceInfo xmlns:p15="http://schemas.microsoft.com/office/powerpoint/2012/main" userId="S-1-5-21-1829976490-38137488-3687828710-7755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C1CB"/>
    <a:srgbClr val="FFFFFF"/>
    <a:srgbClr val="EA1C0A"/>
    <a:srgbClr val="000000"/>
    <a:srgbClr val="E3E000"/>
    <a:srgbClr val="B0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26" y="1182"/>
      </p:cViewPr>
      <p:guideLst>
        <p:guide orient="horz" pos="237"/>
        <p:guide orient="horz" pos="862"/>
        <p:guide orient="horz" pos="3004"/>
        <p:guide orient="horz" pos="2785"/>
        <p:guide pos="986"/>
        <p:guide pos="1146"/>
        <p:guide pos="1894"/>
        <p:guide pos="2053"/>
        <p:guide pos="2801"/>
        <p:guide pos="2960"/>
        <p:guide pos="3707"/>
        <p:guide pos="3866"/>
        <p:guide pos="4614"/>
        <p:guide pos="4773"/>
        <p:guide pos="5522"/>
        <p:guide pos="2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2004" y="-4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09832-9B74-420C-8D1C-742B40C38B3E}" type="datetimeFigureOut">
              <a:rPr lang="de-DE" smtClean="0"/>
              <a:t>04.06.2019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B21D2-EE0C-4F60-9290-A95707687E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9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BD20B-1595-4AD5-8C42-650ED0B09BCC}" type="datetimeFigureOut">
              <a:rPr lang="de-DE" smtClean="0"/>
              <a:t>04.06.2019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88022-2B66-4C3B-913E-DF7D5DD0D6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46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696A-F9EE-4075-B0FB-B504BE3DA98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590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01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0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3563" y="396875"/>
            <a:ext cx="6126162" cy="3446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5208" y="4103773"/>
            <a:ext cx="5583939" cy="342320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49147" y="10061718"/>
            <a:ext cx="69944" cy="16724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13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i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88022-2B66-4C3B-913E-DF7D5DD0D66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5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88022-2B66-4C3B-913E-DF7D5DD0D66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32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BE" sz="1800" b="1" u="none" dirty="0" err="1"/>
              <a:t>Opportunities</a:t>
            </a:r>
            <a:endParaRPr lang="fr-BE" sz="1800" b="1" u="none" dirty="0"/>
          </a:p>
          <a:p>
            <a:pPr lvl="1"/>
            <a:endParaRPr lang="fr-BE" sz="1800" b="1" u="none" dirty="0"/>
          </a:p>
          <a:p>
            <a:pPr lvl="1"/>
            <a:r>
              <a:rPr lang="fr-BE" sz="1800" u="sng" dirty="0"/>
              <a:t>Jobs and </a:t>
            </a:r>
            <a:r>
              <a:rPr lang="fr-BE" sz="1800" u="sng" dirty="0" err="1"/>
              <a:t>growth</a:t>
            </a:r>
            <a:endParaRPr lang="en-GB" sz="1800" u="sng" dirty="0"/>
          </a:p>
          <a:p>
            <a:pPr lvl="2"/>
            <a:r>
              <a:rPr lang="en-GB" sz="1200" dirty="0"/>
              <a:t>The energy sector alone employs close to 2.2 million people, spread over 90 thousand enterprises across Europe. </a:t>
            </a:r>
            <a:endParaRPr lang="en-US" altLang="en-US" sz="1200" dirty="0"/>
          </a:p>
          <a:p>
            <a:pPr lvl="2"/>
            <a:r>
              <a:rPr lang="en-US" altLang="en-US" sz="1200" dirty="0"/>
              <a:t>The package has the potential to deliver up to 900,000 additional jobs  and €190 billion in GDP gains by 2030 </a:t>
            </a:r>
          </a:p>
          <a:p>
            <a:pPr lvl="1"/>
            <a:r>
              <a:rPr lang="en-US" altLang="en-US" sz="1800" u="sng" dirty="0"/>
              <a:t>Global clean energy transition:</a:t>
            </a:r>
          </a:p>
          <a:p>
            <a:pPr lvl="2"/>
            <a:r>
              <a:rPr lang="en-US" altLang="en-US" sz="1200" dirty="0"/>
              <a:t>Translate climate ambition  into concrete climate actions</a:t>
            </a:r>
          </a:p>
          <a:p>
            <a:pPr lvl="2"/>
            <a:r>
              <a:rPr lang="en-US" altLang="en-US" sz="1200" dirty="0"/>
              <a:t>EU firms and technologies to secure a leading role in global clean energy transition</a:t>
            </a:r>
          </a:p>
          <a:p>
            <a:pPr lvl="1"/>
            <a:r>
              <a:rPr lang="en-US" altLang="en-US" sz="1800" u="sng" dirty="0"/>
              <a:t>Energy security:</a:t>
            </a:r>
          </a:p>
          <a:p>
            <a:pPr lvl="2"/>
            <a:r>
              <a:rPr lang="en-US" altLang="en-US" sz="1200" dirty="0"/>
              <a:t>Fossil fuel import bill savings up to €290 billion for the 2021-2030 period compared to business as usual conditions</a:t>
            </a:r>
          </a:p>
          <a:p>
            <a:pPr lvl="2"/>
            <a:r>
              <a:rPr lang="en-US" altLang="en-US" sz="1200" dirty="0"/>
              <a:t>Internal energy market to support diversification of import sources</a:t>
            </a:r>
          </a:p>
          <a:p>
            <a:pPr lvl="1" algn="l"/>
            <a:r>
              <a:rPr lang="en-US" altLang="en-US" sz="1800" u="sng" dirty="0"/>
              <a:t>Consumers</a:t>
            </a:r>
          </a:p>
          <a:p>
            <a:pPr lvl="2"/>
            <a:r>
              <a:rPr lang="en-US" altLang="en-US" sz="1200" dirty="0"/>
              <a:t>Share of energy spending in low-income households </a:t>
            </a:r>
            <a:r>
              <a:rPr lang="en-US" altLang="en-US" sz="1200" dirty="0" err="1"/>
              <a:t>spendings</a:t>
            </a:r>
            <a:r>
              <a:rPr lang="en-US" altLang="en-US" sz="1200" dirty="0"/>
              <a:t> is 9%. </a:t>
            </a:r>
          </a:p>
          <a:p>
            <a:pPr lvl="2"/>
            <a:r>
              <a:rPr lang="en-US" altLang="en-US" sz="1200" dirty="0"/>
              <a:t>Energy efficiency measures to bring significant energy savings for all consumers</a:t>
            </a:r>
          </a:p>
          <a:p>
            <a:pPr lvl="2"/>
            <a:r>
              <a:rPr lang="en-US" altLang="en-US" sz="1200" dirty="0"/>
              <a:t>Energy consumers to become prosumers, to choose when and how to satisfy their energy needs</a:t>
            </a:r>
          </a:p>
          <a:p>
            <a:endParaRPr lang="en-US" altLang="en-US" sz="1200" kern="0" dirty="0"/>
          </a:p>
          <a:p>
            <a:r>
              <a:rPr lang="en-US" altLang="en-US" sz="1200" b="1" kern="0" dirty="0"/>
              <a:t>Challenges </a:t>
            </a:r>
          </a:p>
          <a:p>
            <a:endParaRPr lang="en-US" altLang="en-US" sz="1200" b="1" kern="0" dirty="0"/>
          </a:p>
          <a:p>
            <a:r>
              <a:rPr lang="en-US" altLang="en-US" sz="1200" b="0" u="sng" kern="0" dirty="0"/>
              <a:t>Energy Efficiency</a:t>
            </a:r>
            <a:r>
              <a:rPr lang="en-US" altLang="en-US" sz="1200" b="0" u="sng" kern="0" baseline="0" dirty="0"/>
              <a:t> </a:t>
            </a:r>
            <a:endParaRPr lang="en-US" altLang="en-US" sz="1200" b="0" u="sng" kern="0" dirty="0"/>
          </a:p>
          <a:p>
            <a:r>
              <a:rPr lang="en-US" altLang="en-US" sz="1200" kern="0" dirty="0"/>
              <a:t>Need to increase rate and depth of buildings' renovation, from current 1% annual rate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0" dirty="0"/>
              <a:t>EU firms and technologies to continue leading the race towards energy innovation</a:t>
            </a:r>
          </a:p>
          <a:p>
            <a:endParaRPr lang="en-US" altLang="en-US" sz="1200" kern="0" dirty="0"/>
          </a:p>
          <a:p>
            <a:r>
              <a:rPr lang="en-US" altLang="en-US" sz="1200" b="0" u="sng" kern="0" dirty="0"/>
              <a:t>Renewables</a:t>
            </a:r>
          </a:p>
          <a:p>
            <a:r>
              <a:rPr lang="en-US" altLang="en-US" sz="1200" kern="0" dirty="0"/>
              <a:t>EU firms and technologies to continue leading the race towards energy innovation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0" dirty="0" err="1"/>
              <a:t>Electriticy</a:t>
            </a:r>
            <a:r>
              <a:rPr lang="fr-BE" sz="1200" kern="0" dirty="0"/>
              <a:t> </a:t>
            </a:r>
            <a:r>
              <a:rPr lang="fr-BE" sz="1200" kern="0" dirty="0" err="1"/>
              <a:t>markets</a:t>
            </a:r>
            <a:r>
              <a:rPr lang="fr-BE" sz="1200" kern="0" dirty="0"/>
              <a:t> to </a:t>
            </a:r>
            <a:r>
              <a:rPr lang="fr-BE" sz="1200" kern="0" dirty="0" err="1"/>
              <a:t>be</a:t>
            </a:r>
            <a:r>
              <a:rPr lang="fr-BE" sz="1200" kern="0" dirty="0"/>
              <a:t> made fit for </a:t>
            </a:r>
            <a:r>
              <a:rPr lang="fr-BE" sz="1200" kern="0" dirty="0" err="1"/>
              <a:t>renewables</a:t>
            </a:r>
            <a:r>
              <a:rPr lang="fr-BE" sz="1200" kern="0" dirty="0"/>
              <a:t>, and </a:t>
            </a:r>
            <a:r>
              <a:rPr lang="fr-BE" sz="1200" kern="0" dirty="0" err="1"/>
              <a:t>renewables</a:t>
            </a:r>
            <a:r>
              <a:rPr lang="fr-BE" sz="1200" kern="0" dirty="0"/>
              <a:t> fit for the </a:t>
            </a:r>
            <a:r>
              <a:rPr lang="fr-BE" sz="1200" kern="0" dirty="0" err="1"/>
              <a:t>markets</a:t>
            </a:r>
            <a:endParaRPr lang="en-GB" sz="1200" kern="0" dirty="0"/>
          </a:p>
          <a:p>
            <a:endParaRPr lang="en-US" altLang="en-US" sz="1200" kern="0" dirty="0"/>
          </a:p>
          <a:p>
            <a:r>
              <a:rPr lang="en-US" altLang="en-US" sz="1200" b="0" u="sng" kern="0" dirty="0"/>
              <a:t>Deal</a:t>
            </a:r>
            <a:r>
              <a:rPr lang="en-US" altLang="en-US" sz="1200" b="0" u="sng" kern="0" baseline="0" dirty="0"/>
              <a:t> for Consumers</a:t>
            </a:r>
            <a:endParaRPr lang="en-US" altLang="en-US" sz="1200" b="0" u="sng" kern="0" dirty="0"/>
          </a:p>
          <a:p>
            <a:r>
              <a:rPr lang="en-US" altLang="en-US" sz="1200" kern="0" dirty="0"/>
              <a:t>Provide consumers with necessary tools to make them benefit from the energy transition: access to information, recognition of energy communities role, access to smart technologies</a:t>
            </a:r>
          </a:p>
          <a:p>
            <a:r>
              <a:rPr lang="en-US" altLang="en-US" sz="1200" kern="0" dirty="0"/>
              <a:t>Ensure coherence and adequacy of policy action at various levels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828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53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782589" y="3904603"/>
            <a:ext cx="5232498" cy="246221"/>
          </a:xfrm>
        </p:spPr>
        <p:txBody>
          <a:bodyPr/>
          <a:lstStyle/>
          <a:p>
            <a:pPr marL="0" marR="0" lvl="0" indent="0" algn="l" defTabSz="913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hu-HU" b="1" dirty="0"/>
              <a:t>A következő tíz évben a lakosság egyre több helyzetben kerül kapcsolatba korszerű energetikai megoldásokkal, a verseny elkezdődött…</a:t>
            </a:r>
          </a:p>
          <a:p>
            <a:pPr marL="0" marR="0" lvl="0" indent="0" algn="l" defTabSz="913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hu-HU" dirty="0"/>
              <a:t>A jövő üzlete a megváltozott ügyféligények kiszolgálása lesz. Ügyfeleinknél hiteles tanácsadóként szeretnénk megjelenni, kihasználva az éves szintű XXXX db ügyfélkapcsolatunkat, látva a fogyasztói szokásokat, felhasználva az EON márka erejét.</a:t>
            </a:r>
          </a:p>
          <a:p>
            <a:r>
              <a:rPr lang="hu-HU" dirty="0"/>
              <a:t>Mi abban hiszünk, hogy gerjeszteni kell az ügyféligényeket, aki első, vagy az elsők között lesz az fogja a legtöbbet keresni.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>
          <a:xfrm>
            <a:off x="5944554" y="9578638"/>
            <a:ext cx="70532" cy="153888"/>
          </a:xfrm>
        </p:spPr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63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8200" y="365125"/>
            <a:ext cx="5641975" cy="3175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42564" y="3779618"/>
            <a:ext cx="5633493" cy="24645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05491" y="9266949"/>
            <a:ext cx="70565" cy="15403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5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15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Ide kellenének ütős rövid mondatok</a:t>
            </a:r>
          </a:p>
          <a:p>
            <a:r>
              <a:rPr lang="hu-HU" dirty="0"/>
              <a:t>Power to gas Paks, villamos hálózat korszerűsítése helyett gázmotor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60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60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138000" y="522000"/>
            <a:ext cx="1440000" cy="144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15.05.2018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3520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505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Graph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77825" y="1371599"/>
            <a:ext cx="5508000" cy="3398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39306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sto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37804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95982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slidenumber, no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68376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0438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pic>
        <p:nvPicPr>
          <p:cNvPr id="7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816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pic>
        <p:nvPicPr>
          <p:cNvPr id="10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72360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pic>
        <p:nvPicPr>
          <p:cNvPr id="6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38925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4958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056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full color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6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16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414400" y="522000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15.05.2018</a:t>
            </a:r>
            <a:endParaRPr lang="de-DE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7786800" y="0"/>
              <a:ext cx="1357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218000" y="0"/>
              <a:ext cx="5688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31136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ess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60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68209515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1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6652800" y="0"/>
            <a:ext cx="2491200" cy="5144400"/>
            <a:chOff x="6652800" y="0"/>
            <a:chExt cx="24912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7030800" y="0"/>
              <a:ext cx="2113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6652800" y="0"/>
              <a:ext cx="3780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89924202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2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7408800" y="0"/>
            <a:ext cx="1735200" cy="5144400"/>
          </a:xfrm>
          <a:prstGeom prst="rect">
            <a:avLst/>
          </a:prstGeom>
          <a:solidFill>
            <a:srgbClr val="EA1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601200" cy="5144400"/>
          </a:xfrm>
          <a:prstGeom prst="rect">
            <a:avLst/>
          </a:prstGeom>
          <a:solidFill>
            <a:srgbClr val="E3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797803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0" y="3261600"/>
            <a:ext cx="2124877" cy="63000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804400" y="1159200"/>
            <a:ext cx="4791600" cy="1080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804400" y="2268000"/>
            <a:ext cx="4791600" cy="774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EA1C0A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50502519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full color">
    <p:bg>
      <p:bgPr>
        <a:solidFill>
          <a:srgbClr val="EA1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788400" y="0"/>
            <a:ext cx="378000" cy="5144400"/>
          </a:xfrm>
          <a:prstGeom prst="rect">
            <a:avLst/>
          </a:prstGeom>
          <a:solidFill>
            <a:srgbClr val="5CC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788400" cy="5144400"/>
          </a:xfrm>
          <a:prstGeom prst="rect">
            <a:avLst/>
          </a:prstGeom>
          <a:solidFill>
            <a:srgbClr val="E3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6343200" y="0"/>
            <a:ext cx="2800800" cy="5144400"/>
          </a:xfrm>
          <a:prstGeom prst="rect">
            <a:avLst/>
          </a:prstGeom>
          <a:solidFill>
            <a:srgbClr val="B00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0" y="3261600"/>
            <a:ext cx="2124877" cy="630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166400" y="1159200"/>
            <a:ext cx="4791600" cy="1080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166400" y="2268000"/>
            <a:ext cx="4791600" cy="774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470403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7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8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2704"/>
            <a:endParaRPr lang="x-none" sz="815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11979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6863" y="1570520"/>
            <a:ext cx="6011862" cy="1222868"/>
          </a:xfrm>
        </p:spPr>
        <p:txBody>
          <a:bodyPr anchor="b" anchorCtr="0"/>
          <a:lstStyle>
            <a:lvl1pPr>
              <a:lnSpc>
                <a:spcPts val="4596"/>
              </a:lnSpc>
              <a:defRPr sz="4596"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6863" y="2897937"/>
            <a:ext cx="6011862" cy="542851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898">
                <a:solidFill>
                  <a:schemeClr val="accent1"/>
                </a:solidFill>
                <a:latin typeface="+mj-lt"/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/>
              <a:t>Kattintson ide az alcím mintájának szerkesztéséhez</a:t>
            </a:r>
            <a:endParaRPr lang="en-GB" noProof="0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8920800" y="-1"/>
            <a:ext cx="223200" cy="51432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99" noProof="0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8352000" y="-1"/>
            <a:ext cx="568800" cy="5143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99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7974000" y="-1"/>
            <a:ext cx="378000" cy="51432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99" noProof="0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6138863" y="375890"/>
            <a:ext cx="1440000" cy="143867"/>
          </a:xfrm>
        </p:spPr>
        <p:txBody>
          <a:bodyPr anchor="b"/>
          <a:lstStyle>
            <a:lvl1pPr algn="r">
              <a:lnSpc>
                <a:spcPts val="1074"/>
              </a:lnSpc>
              <a:defRPr sz="899">
                <a:latin typeface="+mj-lt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138863" y="521517"/>
            <a:ext cx="1440000" cy="143867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lnSpc>
                <a:spcPts val="1074"/>
              </a:lnSpc>
              <a:defRPr sz="899">
                <a:solidFill>
                  <a:schemeClr val="tx1"/>
                </a:solidFill>
              </a:defRPr>
            </a:lvl1pPr>
          </a:lstStyle>
          <a:p>
            <a:r>
              <a:rPr lang="de-DE"/>
              <a:t>TT.MM.JJJJ</a:t>
            </a:r>
            <a:endParaRPr lang="fr-FR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17" y="3715703"/>
            <a:ext cx="2875093" cy="5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83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704" y="0"/>
            <a:ext cx="6889895" cy="884682"/>
          </a:xfrm>
        </p:spPr>
        <p:txBody>
          <a:bodyPr>
            <a:normAutofit/>
          </a:bodyPr>
          <a:lstStyle>
            <a:lvl1pPr>
              <a:defRPr lang="hu-HU" sz="2100" b="1" cap="all" baseline="0" dirty="0" smtClean="0">
                <a:solidFill>
                  <a:srgbClr val="8C837D"/>
                </a:solidFill>
              </a:defRPr>
            </a:lvl1pPr>
          </a:lstStyle>
          <a:p>
            <a:r>
              <a:rPr lang="hu-HU" sz="2100" b="1" cap="all" dirty="0">
                <a:solidFill>
                  <a:srgbClr val="8C837D"/>
                </a:solidFill>
                <a:latin typeface="+mn-lt"/>
              </a:rPr>
              <a:t>Cím beírásához kattintson 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0" name="Szöveg helye 19"/>
          <p:cNvSpPr>
            <a:spLocks noGrp="1"/>
          </p:cNvSpPr>
          <p:nvPr>
            <p:ph type="body" sz="quarter" idx="13"/>
          </p:nvPr>
        </p:nvSpPr>
        <p:spPr>
          <a:xfrm>
            <a:off x="148703" y="1206273"/>
            <a:ext cx="8742204" cy="324134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itchFamily="2" charset="2"/>
              <a:buChar char="§"/>
              <a:defRPr/>
            </a:lvl1pPr>
            <a:lvl2pPr marL="514350" indent="-171450">
              <a:buSzPct val="60000"/>
              <a:buFont typeface="LucidaGrande" panose="020B0600040502020204" pitchFamily="34" charset="0"/>
              <a:buChar char="▶"/>
              <a:defRPr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55260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47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60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60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138000" y="522000"/>
            <a:ext cx="1440000" cy="14400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04.12.2018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3520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3363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6649200" y="0"/>
              <a:ext cx="22716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0" y="0"/>
              <a:ext cx="6012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-1"/>
            <a:ext cx="6058455" cy="5144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9200" y="1573200"/>
            <a:ext cx="52956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9200" y="2901600"/>
            <a:ext cx="52956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45600" y="522000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15.05.2018</a:t>
            </a:r>
            <a:endParaRPr lang="de-DE" dirty="0"/>
          </a:p>
        </p:txBody>
      </p:sp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9924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full color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600" y="1573200"/>
            <a:ext cx="60120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31600" y="2901600"/>
            <a:ext cx="60120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414400" y="522000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04.12.2018</a:t>
            </a:r>
            <a:endParaRPr lang="de-DE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7786800" y="0"/>
              <a:ext cx="1357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218000" y="0"/>
              <a:ext cx="5688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21846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0" y="0"/>
            <a:ext cx="9144000" cy="5144400"/>
            <a:chOff x="0" y="0"/>
            <a:chExt cx="9144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920800" y="0"/>
              <a:ext cx="223200" cy="5144400"/>
            </a:xfrm>
            <a:prstGeom prst="rect">
              <a:avLst/>
            </a:prstGeom>
            <a:solidFill>
              <a:srgbClr val="E3E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6649200" y="0"/>
              <a:ext cx="22716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0" y="0"/>
              <a:ext cx="6012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-1"/>
            <a:ext cx="6058455" cy="5144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9200" y="1573200"/>
            <a:ext cx="5295600" cy="1224000"/>
          </a:xfrm>
        </p:spPr>
        <p:txBody>
          <a:bodyPr anchor="b" anchorCtr="0">
            <a:noAutofit/>
          </a:bodyPr>
          <a:lstStyle>
            <a:lvl1pPr algn="r">
              <a:lnSpc>
                <a:spcPts val="4600"/>
              </a:lnSpc>
              <a:defRPr sz="4600" kern="100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79200" y="2901600"/>
            <a:ext cx="5295600" cy="543600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900" kern="100" baseline="0">
                <a:solidFill>
                  <a:srgbClr val="EA1C0A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845600" y="522000"/>
            <a:ext cx="1440000" cy="14400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04.12.2018</a:t>
            </a:r>
            <a:endParaRPr lang="de-DE" dirty="0"/>
          </a:p>
        </p:txBody>
      </p:sp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00" y="3708000"/>
            <a:ext cx="212487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35730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488202"/>
      </p:ext>
    </p:extLst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48501"/>
      </p:ext>
    </p:extLst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744458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7825" y="1371600"/>
            <a:ext cx="5508000" cy="33988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138000" y="1371600"/>
            <a:ext cx="2628000" cy="26280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733488"/>
      </p:ext>
    </p:extLst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5886000" cy="37728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835339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9144000" cy="37728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262179"/>
      </p:ext>
    </p:extLst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Graph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77825" y="1371599"/>
            <a:ext cx="5508000" cy="3398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84408"/>
      </p:ext>
    </p:extLst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usto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40681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500860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04.12.2018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450218"/>
      </p:ext>
    </p:extLst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 slidenumber, no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649277"/>
      </p:ext>
    </p:extLst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15124"/>
      </p:ext>
    </p:extLst>
  </p:cSld>
  <p:clrMapOvr>
    <a:masterClrMapping/>
  </p:clrMapOvr>
  <p:hf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pic>
        <p:nvPicPr>
          <p:cNvPr id="7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7987"/>
      </p:ext>
    </p:extLst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columns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A1C0A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000000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000000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pic>
        <p:nvPicPr>
          <p:cNvPr id="10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051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 column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00" y="1371600"/>
            <a:ext cx="5508000" cy="3049200"/>
          </a:xfrm>
        </p:spPr>
        <p:txBody>
          <a:bodyPr/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pic>
        <p:nvPicPr>
          <p:cNvPr id="6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544"/>
      </p:ext>
    </p:extLst>
  </p:cSld>
  <p:clrMapOvr>
    <a:masterClrMapping/>
  </p:clrMapOvr>
  <p:hf hdr="0" ft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6275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columns blue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2340000"/>
          </a:xfrm>
        </p:spPr>
        <p:txBody>
          <a:bodyPr>
            <a:noAutofit/>
          </a:bodyPr>
          <a:lstStyle>
            <a:lvl1pPr marL="355600" indent="-355600">
              <a:spcAft>
                <a:spcPts val="1000"/>
              </a:spcAft>
              <a:buFont typeface="+mj-lt"/>
              <a:buAutoNum type="arabicPeriod"/>
              <a:defRPr sz="1400">
                <a:solidFill>
                  <a:srgbClr val="FFFFFF"/>
                </a:solidFill>
                <a:latin typeface="+mj-lt"/>
              </a:defRPr>
            </a:lvl1pPr>
            <a:lvl2pPr marL="542925" indent="-187325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2pPr>
            <a:lvl3pPr marL="7207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3pPr>
            <a:lvl4pPr marL="8985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4pPr>
            <a:lvl5pPr marL="1076325" indent="-177800">
              <a:spcAft>
                <a:spcPts val="1000"/>
              </a:spcAft>
              <a:defRPr sz="1400">
                <a:solidFill>
                  <a:srgbClr val="FFFFFF"/>
                </a:solidFill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pic>
        <p:nvPicPr>
          <p:cNvPr id="9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00" y="4323600"/>
            <a:ext cx="1554195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0351"/>
      </p:ext>
    </p:extLst>
  </p:cSld>
  <p:clrMapOvr>
    <a:masterClrMapping/>
  </p:clrMapOvr>
  <p:hf hdr="0" ft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ess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60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/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7" name="Rechteck 6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05872062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1">
    <p:bg>
      <p:bgPr>
        <a:solidFill>
          <a:srgbClr val="5CC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6652800" y="0"/>
            <a:ext cx="2491200" cy="5144400"/>
            <a:chOff x="6652800" y="0"/>
            <a:chExt cx="24912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7030800" y="0"/>
              <a:ext cx="21132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6652800" y="0"/>
              <a:ext cx="3780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51709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8000" y="1371600"/>
            <a:ext cx="4068000" cy="30492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153642"/>
      </p:ext>
    </p:extLst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2">
    <p:bg>
      <p:bgPr>
        <a:solidFill>
          <a:srgbClr val="B00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800" y="1159200"/>
            <a:ext cx="6012000" cy="2574000"/>
          </a:xfrm>
        </p:spPr>
        <p:txBody>
          <a:bodyPr anchor="b" anchorCtr="0">
            <a:noAutofit/>
          </a:bodyPr>
          <a:lstStyle>
            <a:lvl1pPr algn="r">
              <a:lnSpc>
                <a:spcPts val="6400"/>
              </a:lnSpc>
              <a:defRPr sz="6400" b="0" cap="none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7408800" y="0"/>
            <a:ext cx="1735200" cy="5144400"/>
          </a:xfrm>
          <a:prstGeom prst="rect">
            <a:avLst/>
          </a:prstGeom>
          <a:solidFill>
            <a:srgbClr val="EA1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601200" cy="5144400"/>
          </a:xfrm>
          <a:prstGeom prst="rect">
            <a:avLst/>
          </a:prstGeom>
          <a:solidFill>
            <a:srgbClr val="E3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785941"/>
      </p:ext>
    </p:extLst>
  </p:cSld>
  <p:clrMapOvr>
    <a:masterClrMapping/>
  </p:clrMapOvr>
  <p:hf hdr="0" ft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ON_Logo_r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0" y="3261600"/>
            <a:ext cx="2124877" cy="630000"/>
          </a:xfrm>
          <a:prstGeom prst="rect">
            <a:avLst/>
          </a:prstGeom>
        </p:spPr>
      </p:pic>
      <p:grpSp>
        <p:nvGrpSpPr>
          <p:cNvPr id="11" name="Gruppieren 10"/>
          <p:cNvGrpSpPr/>
          <p:nvPr userDrawn="1"/>
        </p:nvGrpSpPr>
        <p:grpSpPr>
          <a:xfrm>
            <a:off x="7974000" y="0"/>
            <a:ext cx="1170000" cy="5144400"/>
            <a:chOff x="7974000" y="0"/>
            <a:chExt cx="1170000" cy="5144400"/>
          </a:xfrm>
        </p:grpSpPr>
        <p:sp>
          <p:nvSpPr>
            <p:cNvPr id="8" name="Rechteck 7"/>
            <p:cNvSpPr/>
            <p:nvPr userDrawn="1"/>
          </p:nvSpPr>
          <p:spPr>
            <a:xfrm>
              <a:off x="8766000" y="0"/>
              <a:ext cx="378000" cy="5144400"/>
            </a:xfrm>
            <a:prstGeom prst="rect">
              <a:avLst/>
            </a:prstGeom>
            <a:solidFill>
              <a:srgbClr val="5CC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8197200" y="0"/>
              <a:ext cx="568800" cy="5144400"/>
            </a:xfrm>
            <a:prstGeom prst="rect">
              <a:avLst/>
            </a:prstGeom>
            <a:solidFill>
              <a:srgbClr val="EA1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7974000" y="0"/>
              <a:ext cx="223200" cy="5144400"/>
            </a:xfrm>
            <a:prstGeom prst="rect">
              <a:avLst/>
            </a:prstGeom>
            <a:solidFill>
              <a:srgbClr val="B004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804400" y="1159200"/>
            <a:ext cx="4791600" cy="1080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EA1C0A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804400" y="2268000"/>
            <a:ext cx="4791600" cy="774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EA1C0A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54861637"/>
      </p:ext>
    </p:extLst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full color">
    <p:bg>
      <p:bgPr>
        <a:solidFill>
          <a:srgbClr val="EA1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788400" y="0"/>
            <a:ext cx="378000" cy="5144400"/>
          </a:xfrm>
          <a:prstGeom prst="rect">
            <a:avLst/>
          </a:prstGeom>
          <a:solidFill>
            <a:srgbClr val="5CC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788400" cy="5144400"/>
          </a:xfrm>
          <a:prstGeom prst="rect">
            <a:avLst/>
          </a:prstGeom>
          <a:solidFill>
            <a:srgbClr val="E3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6343200" y="0"/>
            <a:ext cx="2800800" cy="5144400"/>
          </a:xfrm>
          <a:prstGeom prst="rect">
            <a:avLst/>
          </a:prstGeom>
          <a:solidFill>
            <a:srgbClr val="B00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EON_Logo_w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00" y="3261600"/>
            <a:ext cx="2124877" cy="630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166400" y="1159200"/>
            <a:ext cx="4791600" cy="1080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600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166400" y="2268000"/>
            <a:ext cx="4791600" cy="774000"/>
          </a:xfrm>
        </p:spPr>
        <p:txBody>
          <a:bodyPr/>
          <a:lstStyle>
            <a:lvl1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2pPr>
            <a:lvl3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3pPr>
            <a:lvl4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4pPr>
            <a:lvl5pPr algn="r">
              <a:lnSpc>
                <a:spcPct val="100000"/>
              </a:lnSpc>
              <a:spcAft>
                <a:spcPts val="0"/>
              </a:spcAft>
              <a:defRPr sz="2500">
                <a:solidFill>
                  <a:srgbClr val="FFFFFF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819750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580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141600" y="1371600"/>
            <a:ext cx="2628000" cy="3049200"/>
          </a:xfrm>
        </p:spPr>
        <p:txBody>
          <a:bodyPr>
            <a:noAutofit/>
          </a:bodyPr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705529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7825" y="1371600"/>
            <a:ext cx="5508000" cy="33988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138000" y="1371600"/>
            <a:ext cx="2628000" cy="26280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6981864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38000" y="1371600"/>
            <a:ext cx="2628000" cy="2628000"/>
          </a:xfrm>
        </p:spPr>
        <p:txBody>
          <a:bodyPr/>
          <a:lstStyle>
            <a:lvl1pPr>
              <a:lnSpc>
                <a:spcPts val="1375"/>
              </a:lnSpc>
              <a:defRPr sz="1100"/>
            </a:lvl1pPr>
            <a:lvl2pPr>
              <a:lnSpc>
                <a:spcPts val="1375"/>
              </a:lnSpc>
              <a:defRPr sz="1100"/>
            </a:lvl2pPr>
            <a:lvl3pPr>
              <a:lnSpc>
                <a:spcPts val="1375"/>
              </a:lnSpc>
              <a:defRPr sz="1100"/>
            </a:lvl3pPr>
            <a:lvl4pPr>
              <a:lnSpc>
                <a:spcPts val="1375"/>
              </a:lnSpc>
              <a:defRPr sz="1100"/>
            </a:lvl4pPr>
            <a:lvl5pPr>
              <a:lnSpc>
                <a:spcPts val="1375"/>
              </a:lnSpc>
              <a:defRPr sz="11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5886000" cy="37728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8" name="Textplatzhalter 4"/>
          <p:cNvSpPr>
            <a:spLocks noGrp="1"/>
          </p:cNvSpPr>
          <p:nvPr>
            <p:ph type="body" sz="half" idx="3" hasCustomPrompt="1"/>
          </p:nvPr>
        </p:nvSpPr>
        <p:spPr>
          <a:xfrm>
            <a:off x="6138000" y="4060800"/>
            <a:ext cx="2628000" cy="360000"/>
          </a:xfrm>
        </p:spPr>
        <p:txBody>
          <a:bodyPr anchor="b" anchorCtr="0">
            <a:noAutofit/>
          </a:bodyPr>
          <a:lstStyle>
            <a:lvl1pPr>
              <a:defRPr sz="900">
                <a:solidFill>
                  <a:srgbClr val="B00402"/>
                </a:solidFill>
              </a:defRPr>
            </a:lvl1pPr>
            <a:lvl2pPr>
              <a:defRPr sz="900">
                <a:solidFill>
                  <a:srgbClr val="B00402"/>
                </a:solidFill>
              </a:defRPr>
            </a:lvl2pPr>
            <a:lvl3pPr>
              <a:defRPr sz="900">
                <a:solidFill>
                  <a:srgbClr val="B00402"/>
                </a:solidFill>
              </a:defRPr>
            </a:lvl3pPr>
            <a:lvl4pPr>
              <a:defRPr sz="900">
                <a:solidFill>
                  <a:srgbClr val="B00402"/>
                </a:solidFill>
              </a:defRPr>
            </a:lvl4pPr>
            <a:lvl5pPr>
              <a:defRPr sz="900">
                <a:solidFill>
                  <a:srgbClr val="B00402"/>
                </a:solidFill>
              </a:defRPr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384044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9144000" cy="3772800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655553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8000" y="378000"/>
            <a:ext cx="5508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8000" y="1371600"/>
            <a:ext cx="6948000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36400" y="4662000"/>
            <a:ext cx="75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15.05.2018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020000" y="518400"/>
            <a:ext cx="1746000" cy="30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92400" y="4662000"/>
            <a:ext cx="2736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94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0" r:id="rId4"/>
    <p:sldLayoutId id="2147483652" r:id="rId5"/>
    <p:sldLayoutId id="2147483658" r:id="rId6"/>
    <p:sldLayoutId id="2147483662" r:id="rId7"/>
    <p:sldLayoutId id="2147483660" r:id="rId8"/>
    <p:sldLayoutId id="2147483664" r:id="rId9"/>
    <p:sldLayoutId id="2147483665" r:id="rId10"/>
    <p:sldLayoutId id="2147483654" r:id="rId11"/>
    <p:sldLayoutId id="2147483655" r:id="rId12"/>
    <p:sldLayoutId id="2147483678" r:id="rId13"/>
    <p:sldLayoutId id="2147483668" r:id="rId14"/>
    <p:sldLayoutId id="2147483675" r:id="rId15"/>
    <p:sldLayoutId id="2147483676" r:id="rId16"/>
    <p:sldLayoutId id="2147483677" r:id="rId17"/>
    <p:sldLayoutId id="2147483674" r:id="rId18"/>
    <p:sldLayoutId id="2147483669" r:id="rId19"/>
    <p:sldLayoutId id="2147483651" r:id="rId20"/>
    <p:sldLayoutId id="2147483670" r:id="rId21"/>
    <p:sldLayoutId id="2147483671" r:id="rId22"/>
    <p:sldLayoutId id="2147483672" r:id="rId23"/>
    <p:sldLayoutId id="2147483673" r:id="rId24"/>
    <p:sldLayoutId id="2147483679" r:id="rId25"/>
    <p:sldLayoutId id="2147483680" r:id="rId26"/>
    <p:sldLayoutId id="2147483681" r:id="rId27"/>
    <p:sldLayoutId id="2147483683" r:id="rId28"/>
  </p:sldLayoutIdLst>
  <p:hf hdr="0" ftr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400" kern="100" baseline="0">
          <a:solidFill>
            <a:srgbClr val="EA1C0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Clr>
          <a:srgbClr val="EA1C0A"/>
        </a:buClr>
        <a:buFont typeface="EON Brix Sans" panose="020B0500000000000000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8000" y="378000"/>
            <a:ext cx="5508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8000" y="1371600"/>
            <a:ext cx="6948000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36400" y="4662000"/>
            <a:ext cx="75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04.12.2018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020000" y="518400"/>
            <a:ext cx="1746000" cy="30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92400" y="4662000"/>
            <a:ext cx="2736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ts val="1125"/>
              </a:lnSpc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fld id="{93C795C4-4A26-412B-AA90-98E97FF83D4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8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p:hf hdr="0" ftr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400" kern="100" baseline="0">
          <a:solidFill>
            <a:srgbClr val="EA1C0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Clr>
          <a:srgbClr val="EA1C0A"/>
        </a:buClr>
        <a:buFont typeface="EON Brix Sans" panose="020B0500000000000000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9387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9388" algn="l" defTabSz="914400" rtl="0" eaLnBrk="1" latinLnBrk="0" hangingPunct="1">
        <a:lnSpc>
          <a:spcPts val="175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400" kern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0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6579" y="1570521"/>
            <a:ext cx="6739366" cy="1222868"/>
          </a:xfrm>
        </p:spPr>
        <p:txBody>
          <a:bodyPr/>
          <a:lstStyle/>
          <a:p>
            <a:pPr algn="r"/>
            <a:r>
              <a:rPr lang="hu-HU" sz="3597" i="1" dirty="0"/>
              <a:t>Komplex szolgáltatások a gázhálózaton</a:t>
            </a:r>
            <a:endParaRPr lang="en-GB" sz="3597" i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57609" y="2897937"/>
            <a:ext cx="5221115" cy="542851"/>
          </a:xfrm>
        </p:spPr>
        <p:txBody>
          <a:bodyPr/>
          <a:lstStyle/>
          <a:p>
            <a:r>
              <a:rPr lang="hu-HU" dirty="0"/>
              <a:t>Áttekintés a magyarországi földgázelosztók innovációs és piacfejlődést támogató szerepeiről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38918CB-9073-450A-B176-51B26DC5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3" y="3300548"/>
            <a:ext cx="1162454" cy="9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D99800D-3B40-4688-8BA2-8FD9070C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0"/>
            <a:ext cx="794987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9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Csoportba foglalás 26"/>
          <p:cNvGrpSpPr/>
          <p:nvPr/>
        </p:nvGrpSpPr>
        <p:grpSpPr>
          <a:xfrm>
            <a:off x="210069" y="405106"/>
            <a:ext cx="4610695" cy="2909044"/>
            <a:chOff x="4353249" y="1111622"/>
            <a:chExt cx="4614964" cy="291173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5" t="3432" r="8439" b="10774"/>
            <a:stretch/>
          </p:blipFill>
          <p:spPr bwMode="auto">
            <a:xfrm>
              <a:off x="4353249" y="1111622"/>
              <a:ext cx="4614964" cy="291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6138184" y="2191046"/>
              <a:ext cx="1825778" cy="338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/>
                <a:t>18 007 km </a:t>
              </a:r>
              <a:r>
                <a:rPr lang="hu-HU" sz="1600" dirty="0"/>
                <a:t>vezeték</a:t>
              </a:r>
              <a:r>
                <a:rPr lang="hu-HU" sz="1600" b="1" dirty="0"/>
                <a:t> 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5630136" y="2370412"/>
              <a:ext cx="200207" cy="20020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0" name="Egyenes összekötő 9"/>
            <p:cNvCxnSpPr/>
            <p:nvPr/>
          </p:nvCxnSpPr>
          <p:spPr>
            <a:xfrm>
              <a:off x="5836920" y="2468880"/>
              <a:ext cx="21488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zis 12"/>
            <p:cNvSpPr/>
            <p:nvPr/>
          </p:nvSpPr>
          <p:spPr>
            <a:xfrm>
              <a:off x="5199095" y="3281818"/>
              <a:ext cx="200207" cy="20020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5405879" y="3380286"/>
              <a:ext cx="21226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5730239" y="3080371"/>
              <a:ext cx="1809091" cy="338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/>
                <a:t>602 679 </a:t>
              </a:r>
              <a:r>
                <a:rPr lang="hu-HU" sz="1600" dirty="0"/>
                <a:t>fogyasztó</a:t>
              </a:r>
              <a:r>
                <a:rPr lang="hu-HU" sz="1600" b="1" dirty="0"/>
                <a:t> </a:t>
              </a:r>
            </a:p>
          </p:txBody>
        </p:sp>
        <p:sp>
          <p:nvSpPr>
            <p:cNvPr id="23" name="Ellipszis 22"/>
            <p:cNvSpPr/>
            <p:nvPr/>
          </p:nvSpPr>
          <p:spPr>
            <a:xfrm>
              <a:off x="5405879" y="2825276"/>
              <a:ext cx="200207" cy="200207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cxnSp>
          <p:nvCxnSpPr>
            <p:cNvPr id="24" name="Egyenes összekötő 23"/>
            <p:cNvCxnSpPr/>
            <p:nvPr/>
          </p:nvCxnSpPr>
          <p:spPr>
            <a:xfrm>
              <a:off x="5612663" y="2923744"/>
              <a:ext cx="232842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zövegdoboz 24"/>
            <p:cNvSpPr txBox="1"/>
            <p:nvPr/>
          </p:nvSpPr>
          <p:spPr>
            <a:xfrm>
              <a:off x="5937023" y="2623829"/>
              <a:ext cx="1925193" cy="338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/>
                <a:t>908 db </a:t>
              </a:r>
              <a:r>
                <a:rPr lang="hu-HU" sz="1600" dirty="0" err="1"/>
                <a:t>nysz</a:t>
              </a:r>
              <a:r>
                <a:rPr lang="hu-HU" sz="1600" dirty="0"/>
                <a:t> állomás</a:t>
              </a:r>
              <a:r>
                <a:rPr lang="hu-HU" sz="1600" b="1" dirty="0"/>
                <a:t> </a:t>
              </a:r>
            </a:p>
          </p:txBody>
        </p:sp>
      </p:grpSp>
      <p:sp>
        <p:nvSpPr>
          <p:cNvPr id="6" name="Cím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71527" y="155287"/>
            <a:ext cx="8380241" cy="32060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b="1" dirty="0"/>
              <a:t>Az E.ON földgázelosztók hálózata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14" y="3270507"/>
            <a:ext cx="4023360" cy="1869160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2905A6E2-D82D-4735-9F54-CFA09E28C8F4}"/>
              </a:ext>
            </a:extLst>
          </p:cNvPr>
          <p:cNvSpPr txBox="1"/>
          <p:nvPr/>
        </p:nvSpPr>
        <p:spPr>
          <a:xfrm>
            <a:off x="1441447" y="2850189"/>
            <a:ext cx="309014" cy="2204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hu-HU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EDD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729EB66-CF65-40E6-9C2B-013832DCE9AC}"/>
              </a:ext>
            </a:extLst>
          </p:cNvPr>
          <p:cNvSpPr txBox="1"/>
          <p:nvPr/>
        </p:nvSpPr>
        <p:spPr>
          <a:xfrm>
            <a:off x="548583" y="2168508"/>
            <a:ext cx="309014" cy="2204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hu-HU" sz="2000" dirty="0">
                <a:solidFill>
                  <a:schemeClr val="accent1"/>
                </a:solidFill>
              </a:rPr>
              <a:t>EKO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5D01E81-36F2-4400-BCB9-D8D7045250AB}"/>
              </a:ext>
            </a:extLst>
          </p:cNvPr>
          <p:cNvSpPr txBox="1">
            <a:spLocks/>
          </p:cNvSpPr>
          <p:nvPr/>
        </p:nvSpPr>
        <p:spPr>
          <a:xfrm>
            <a:off x="4876724" y="566052"/>
            <a:ext cx="4162752" cy="445879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algn="r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>
                <a:srgbClr val="000000"/>
              </a:buClr>
              <a:buSzPct val="100000"/>
            </a:pPr>
            <a:r>
              <a:rPr lang="hu-HU" sz="1400" b="1" dirty="0">
                <a:solidFill>
                  <a:schemeClr val="tx1"/>
                </a:solidFill>
                <a:latin typeface="+mn-lt"/>
              </a:rPr>
              <a:t>A NES 2.0-ban kiemelt pont a földgáz infrastruktúra kérdésköre</a:t>
            </a:r>
          </a:p>
          <a:p>
            <a:pPr marL="180000" indent="-180000" algn="l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hu-HU" sz="1400" dirty="0" err="1">
                <a:solidFill>
                  <a:schemeClr val="tx1"/>
                </a:solidFill>
                <a:latin typeface="+mn-lt"/>
              </a:rPr>
              <a:t>dekarbonizáció</a:t>
            </a:r>
            <a:r>
              <a:rPr lang="hu-HU" sz="1400" dirty="0">
                <a:solidFill>
                  <a:schemeClr val="tx1"/>
                </a:solidFill>
                <a:latin typeface="+mn-lt"/>
              </a:rPr>
              <a:t>, a fenntarthatóság a földgázelosztókat is kihívások elé állítja.</a:t>
            </a:r>
          </a:p>
          <a:p>
            <a:pPr marL="180000" indent="-180000" algn="l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dirty="0">
                <a:solidFill>
                  <a:srgbClr val="0070C0"/>
                </a:solidFill>
              </a:rPr>
              <a:t>A </a:t>
            </a:r>
            <a:r>
              <a:rPr lang="hu-HU" sz="1400" dirty="0" err="1">
                <a:solidFill>
                  <a:srgbClr val="0070C0"/>
                </a:solidFill>
              </a:rPr>
              <a:t>tüzifa</a:t>
            </a:r>
            <a:r>
              <a:rPr lang="hu-HU" sz="1400" dirty="0">
                <a:solidFill>
                  <a:srgbClr val="0070C0"/>
                </a:solidFill>
              </a:rPr>
              <a:t> és vegyes tüzelés rendkívül légszennyező, ezzel szemben a gáz tiszta energia</a:t>
            </a:r>
          </a:p>
          <a:p>
            <a:pPr marL="180000" indent="-180000" algn="l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dirty="0">
                <a:solidFill>
                  <a:schemeClr val="tx1"/>
                </a:solidFill>
                <a:latin typeface="+mn-lt"/>
              </a:rPr>
              <a:t>A párhuzamos infrastruktúrák kezelésének témaköre valóban fontos, de a kiépített gázvezetékek visszabontása nem lehet cél, és ez „szerzett jog”.</a:t>
            </a:r>
          </a:p>
          <a:p>
            <a:pPr marL="180000" indent="-180000" algn="l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dirty="0">
                <a:solidFill>
                  <a:schemeClr val="tx1"/>
                </a:solidFill>
                <a:latin typeface="+mn-lt"/>
              </a:rPr>
              <a:t>A földgáz szolgáltatás és a távhőszolgáltatás versenye a fővárosban erős lesz, de vidéken ez nem várható</a:t>
            </a:r>
          </a:p>
          <a:p>
            <a:pPr marL="180000" indent="-180000" algn="l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b="1" dirty="0">
                <a:solidFill>
                  <a:srgbClr val="0070C0"/>
                </a:solidFill>
                <a:latin typeface="+mn-lt"/>
              </a:rPr>
              <a:t>A gázinfrastruktúra kihasználtságát növelni érdemes a valós és tiszta gázfogyasztás ösztönzésével </a:t>
            </a:r>
            <a:r>
              <a:rPr lang="hu-HU" sz="1400" b="1" i="1" dirty="0">
                <a:solidFill>
                  <a:srgbClr val="0070C0"/>
                </a:solidFill>
                <a:latin typeface="+mn-lt"/>
              </a:rPr>
              <a:t>→ </a:t>
            </a:r>
            <a:r>
              <a:rPr lang="hu-HU" sz="1400" b="1" i="1" dirty="0">
                <a:solidFill>
                  <a:schemeClr val="accent2"/>
                </a:solidFill>
                <a:latin typeface="+mn-lt"/>
              </a:rPr>
              <a:t>földgázmarketing erősítése, a felhasználási módok bővítése, a technológiai innovációk ösztönzése:</a:t>
            </a:r>
          </a:p>
          <a:p>
            <a:pPr marL="396000" lvl="1" indent="-252000">
              <a:lnSpc>
                <a:spcPct val="100000"/>
              </a:lnSpc>
              <a:spcAft>
                <a:spcPts val="200"/>
              </a:spcAft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a </a:t>
            </a:r>
            <a:r>
              <a:rPr lang="hu-HU" sz="1400" i="1" dirty="0" err="1">
                <a:solidFill>
                  <a:schemeClr val="accent4">
                    <a:lumMod val="50000"/>
                  </a:schemeClr>
                </a:solidFill>
              </a:rPr>
              <a:t>biogát</a:t>
            </a: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/</a:t>
            </a:r>
            <a:r>
              <a:rPr lang="hu-HU" sz="1400" i="1" dirty="0" err="1">
                <a:solidFill>
                  <a:schemeClr val="accent4">
                    <a:lumMod val="50000"/>
                  </a:schemeClr>
                </a:solidFill>
              </a:rPr>
              <a:t>biometán</a:t>
            </a: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 újra kiemelt téma lesz a kibocsátás-csökkentési célok miatt;</a:t>
            </a:r>
          </a:p>
          <a:p>
            <a:pPr marL="396000" lvl="1" indent="-252000">
              <a:lnSpc>
                <a:spcPct val="100000"/>
              </a:lnSpc>
              <a:spcAft>
                <a:spcPts val="200"/>
              </a:spcAft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A CNG/LNG közlekedés ösztönzése;</a:t>
            </a:r>
          </a:p>
          <a:p>
            <a:pPr marL="396000" lvl="1" indent="-252000">
              <a:lnSpc>
                <a:spcPct val="100000"/>
              </a:lnSpc>
              <a:spcAft>
                <a:spcPts val="200"/>
              </a:spcAft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P2G/P2X/zöldgáz projektek </a:t>
            </a: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hu-HU" sz="1400" i="1" dirty="0">
                <a:solidFill>
                  <a:schemeClr val="accent4">
                    <a:lumMod val="50000"/>
                  </a:schemeClr>
                </a:solidFill>
              </a:rPr>
              <a:t> árampiaci rugalmassági problémák kezelésére is;</a:t>
            </a:r>
          </a:p>
          <a:p>
            <a:pPr lvl="1"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endParaRPr lang="hu-HU" sz="1400" dirty="0">
              <a:solidFill>
                <a:schemeClr val="tx1"/>
              </a:solidFill>
              <a:ea typeface="+mj-ea"/>
              <a:cs typeface="+mj-cs"/>
            </a:endParaRPr>
          </a:p>
          <a:p>
            <a:pPr lvl="1"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endParaRPr lang="hu-HU" sz="1400" dirty="0">
              <a:solidFill>
                <a:schemeClr val="tx1"/>
              </a:solidFill>
              <a:ea typeface="+mj-ea"/>
              <a:cs typeface="+mj-cs"/>
            </a:endParaRPr>
          </a:p>
          <a:p>
            <a:pPr lvl="1">
              <a:buClr>
                <a:srgbClr val="5CC1CB"/>
              </a:buClr>
              <a:buSzPct val="100000"/>
              <a:buFont typeface="EON Brix Sans" panose="020B0500000000000000" pitchFamily="34" charset="-18"/>
              <a:buChar char="•"/>
            </a:pP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23054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4C6620-D511-4A15-B596-38D67EE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80" y="240501"/>
            <a:ext cx="8134199" cy="32060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b="1" dirty="0"/>
              <a:t>Földgázipari innovációs lehetőségek kihasználása javasolt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F5E0B-F9F4-4BF6-83A8-B1116151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0" y="815788"/>
            <a:ext cx="1945532" cy="999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7CEDC-BFA8-4EA4-9096-219A4DF6C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0" y="1987929"/>
            <a:ext cx="1984033" cy="1074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571298-1079-4972-9BDE-7C2C99D9C0B8}"/>
              </a:ext>
            </a:extLst>
          </p:cNvPr>
          <p:cNvGrpSpPr/>
          <p:nvPr/>
        </p:nvGrpSpPr>
        <p:grpSpPr>
          <a:xfrm>
            <a:off x="292201" y="3157652"/>
            <a:ext cx="1966370" cy="1074675"/>
            <a:chOff x="279399" y="3347038"/>
            <a:chExt cx="1968191" cy="1075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2B4416-7ECF-4179-AD37-1ED4FFF3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399" y="3347038"/>
              <a:ext cx="1947333" cy="107567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69C4EB-B895-47D7-8442-4A84AEABFF64}"/>
                </a:ext>
              </a:extLst>
            </p:cNvPr>
            <p:cNvSpPr/>
            <p:nvPr/>
          </p:nvSpPr>
          <p:spPr>
            <a:xfrm>
              <a:off x="1979961" y="4103649"/>
              <a:ext cx="267629" cy="1437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0F5E0-C53B-43DB-8E5C-D98B98DEC9A5}"/>
              </a:ext>
            </a:extLst>
          </p:cNvPr>
          <p:cNvGrpSpPr/>
          <p:nvPr/>
        </p:nvGrpSpPr>
        <p:grpSpPr>
          <a:xfrm>
            <a:off x="2514517" y="815788"/>
            <a:ext cx="5997682" cy="1067246"/>
            <a:chOff x="2512612" y="1142549"/>
            <a:chExt cx="6003235" cy="10682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06E82B-07F0-4F96-99AB-53D26026B64E}"/>
                </a:ext>
              </a:extLst>
            </p:cNvPr>
            <p:cNvSpPr/>
            <p:nvPr/>
          </p:nvSpPr>
          <p:spPr>
            <a:xfrm>
              <a:off x="2512612" y="1142549"/>
              <a:ext cx="6003235" cy="99996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70DF73-E8F9-43DF-89EB-A57B3985ADA4}"/>
                </a:ext>
              </a:extLst>
            </p:cNvPr>
            <p:cNvSpPr txBox="1"/>
            <p:nvPr/>
          </p:nvSpPr>
          <p:spPr>
            <a:xfrm>
              <a:off x="2512612" y="1142549"/>
              <a:ext cx="6003235" cy="1068234"/>
            </a:xfrm>
            <a:prstGeom prst="rect">
              <a:avLst/>
            </a:prstGeom>
            <a:noFill/>
          </p:spPr>
          <p:txBody>
            <a:bodyPr wrap="square" lIns="36000" tIns="0" rIns="36000" bIns="36000" rtlCol="0" anchor="ctr">
              <a:noAutofit/>
            </a:bodyPr>
            <a:lstStyle/>
            <a:p>
              <a:r>
                <a:rPr lang="hu-HU" sz="1399" b="1" dirty="0">
                  <a:solidFill>
                    <a:schemeClr val="accent1"/>
                  </a:solidFill>
                </a:rPr>
                <a:t>Az elosztóhálózatban rejlő tárolókapacitás költséghatékony és flexibilis megoldásainak lokális alkalmazása, kibocsátás-menten biogáz és hidrogén többcélú felhasználása, gázipari innováció erősítése</a:t>
              </a:r>
            </a:p>
            <a:p>
              <a:r>
                <a:rPr lang="hu-HU" sz="1399" b="1" i="1" dirty="0">
                  <a:solidFill>
                    <a:schemeClr val="accent4">
                      <a:lumMod val="50000"/>
                    </a:schemeClr>
                  </a:solidFill>
                </a:rPr>
                <a:t>Power2Gas, Power2X, Zöldgáz pilotok indítása javasolt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C283B1-B4AC-4680-9807-EDEAC8108A07}"/>
              </a:ext>
            </a:extLst>
          </p:cNvPr>
          <p:cNvGrpSpPr/>
          <p:nvPr/>
        </p:nvGrpSpPr>
        <p:grpSpPr>
          <a:xfrm>
            <a:off x="2514517" y="2036652"/>
            <a:ext cx="5997682" cy="1067246"/>
            <a:chOff x="2512612" y="1142549"/>
            <a:chExt cx="6003235" cy="10682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0C966E-A4B8-45E4-B69B-44549C99CE60}"/>
                </a:ext>
              </a:extLst>
            </p:cNvPr>
            <p:cNvSpPr/>
            <p:nvPr/>
          </p:nvSpPr>
          <p:spPr>
            <a:xfrm>
              <a:off x="2512612" y="1142549"/>
              <a:ext cx="6003235" cy="99996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8AB8F8-D31D-4A30-AE95-816AF01A4DC8}"/>
                </a:ext>
              </a:extLst>
            </p:cNvPr>
            <p:cNvSpPr txBox="1"/>
            <p:nvPr/>
          </p:nvSpPr>
          <p:spPr>
            <a:xfrm>
              <a:off x="2512612" y="1142549"/>
              <a:ext cx="6003235" cy="1068234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>
              <a:noAutofit/>
            </a:bodyPr>
            <a:lstStyle/>
            <a:p>
              <a:r>
                <a:rPr lang="hu-HU" sz="1399" b="1" dirty="0">
                  <a:solidFill>
                    <a:schemeClr val="accent1"/>
                  </a:solidFill>
                </a:rPr>
                <a:t>CNG alkalmazása javasolt a személyi autózásban és a tömegközlekedésben egyaránt, ezzel zöldítve a közlekedést, csökkentve a kibocsátási értékeket, növelve az elosztóhálózatok kihasználtságát, csökkentve a fajlagos költségeket</a:t>
              </a:r>
            </a:p>
            <a:p>
              <a:r>
                <a:rPr lang="hu-HU" sz="1399" b="1" i="1" dirty="0">
                  <a:solidFill>
                    <a:schemeClr val="accent4">
                      <a:lumMod val="50000"/>
                    </a:schemeClr>
                  </a:solidFill>
                </a:rPr>
                <a:t>Pl. Székesfehérvári üzem földgázos közlekedése, új közcélú CNG töltő megnyitása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685EEB-32DC-4DE6-9216-BD17127A3C2F}"/>
              </a:ext>
            </a:extLst>
          </p:cNvPr>
          <p:cNvGrpSpPr/>
          <p:nvPr/>
        </p:nvGrpSpPr>
        <p:grpSpPr>
          <a:xfrm>
            <a:off x="2514517" y="3333301"/>
            <a:ext cx="5997682" cy="1074675"/>
            <a:chOff x="2512612" y="1135113"/>
            <a:chExt cx="6003235" cy="10756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84BC2F-9D64-4477-9C19-82AF002B3D25}"/>
                </a:ext>
              </a:extLst>
            </p:cNvPr>
            <p:cNvSpPr/>
            <p:nvPr/>
          </p:nvSpPr>
          <p:spPr>
            <a:xfrm>
              <a:off x="2512612" y="1142549"/>
              <a:ext cx="6003235" cy="99996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u-HU" sz="1599" dirty="0" err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F30398-93D9-427C-9337-8FF1087530D9}"/>
                </a:ext>
              </a:extLst>
            </p:cNvPr>
            <p:cNvSpPr txBox="1"/>
            <p:nvPr/>
          </p:nvSpPr>
          <p:spPr>
            <a:xfrm>
              <a:off x="2512612" y="1135113"/>
              <a:ext cx="6003235" cy="1075670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1399" b="1" dirty="0">
                  <a:solidFill>
                    <a:srgbClr val="FF0000"/>
                  </a:solidFill>
                </a:rPr>
                <a:t>Új ügyfelek bevonása a földgázpiacra, és az ügyfelek új igényeinek, energia-hatékony, saját és közösségi ellátásának elősegítése, új gázpiaci üzleti lehetőségek feltárása</a:t>
              </a:r>
            </a:p>
            <a:p>
              <a:r>
                <a:rPr lang="hu-HU" sz="1399" b="1" i="1" dirty="0">
                  <a:solidFill>
                    <a:schemeClr val="accent4">
                      <a:lumMod val="50000"/>
                    </a:schemeClr>
                  </a:solidFill>
                </a:rPr>
                <a:t>Energiaközösségek áram-gáz rendszerei, </a:t>
              </a:r>
              <a:r>
                <a:rPr lang="hu-HU" sz="1399" b="1" i="1" dirty="0" err="1">
                  <a:solidFill>
                    <a:schemeClr val="accent4">
                      <a:lumMod val="50000"/>
                    </a:schemeClr>
                  </a:solidFill>
                </a:rPr>
                <a:t>smart</a:t>
              </a:r>
              <a:r>
                <a:rPr lang="hu-HU" sz="1399" b="1" i="1" dirty="0">
                  <a:solidFill>
                    <a:schemeClr val="accent4">
                      <a:lumMod val="50000"/>
                    </a:schemeClr>
                  </a:solidFill>
                </a:rPr>
                <a:t> city megoldások</a:t>
              </a:r>
            </a:p>
          </p:txBody>
        </p:sp>
      </p:grpSp>
      <p:pic>
        <p:nvPicPr>
          <p:cNvPr id="3" name="Kép 2">
            <a:extLst>
              <a:ext uri="{FF2B5EF4-FFF2-40B4-BE49-F238E27FC236}">
                <a16:creationId xmlns:a16="http://schemas.microsoft.com/office/drawing/2014/main" id="{07267C08-8430-4059-8FD4-97598DC3E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827" y="3865370"/>
            <a:ext cx="1984033" cy="11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8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4C6620-D511-4A15-B596-38D67EE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08" y="290923"/>
            <a:ext cx="5508000" cy="64120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b="1" dirty="0"/>
              <a:t>A „</a:t>
            </a:r>
            <a:r>
              <a:rPr lang="hu-HU" b="1" dirty="0" err="1"/>
              <a:t>Power</a:t>
            </a:r>
            <a:r>
              <a:rPr lang="hu-HU" b="1" dirty="0"/>
              <a:t> </a:t>
            </a:r>
            <a:r>
              <a:rPr lang="hu-HU" b="1" dirty="0" err="1"/>
              <a:t>to</a:t>
            </a:r>
            <a:r>
              <a:rPr lang="hu-HU" b="1" dirty="0"/>
              <a:t> </a:t>
            </a:r>
            <a:r>
              <a:rPr lang="hu-HU" b="1" dirty="0" err="1"/>
              <a:t>Gas</a:t>
            </a:r>
            <a:r>
              <a:rPr lang="hu-HU" b="1" dirty="0"/>
              <a:t>” technológia többcélú felhasználási lehetőségei</a:t>
            </a:r>
          </a:p>
        </p:txBody>
      </p:sp>
      <p:grpSp>
        <p:nvGrpSpPr>
          <p:cNvPr id="4" name="Csoportba foglalás 2">
            <a:extLst>
              <a:ext uri="{FF2B5EF4-FFF2-40B4-BE49-F238E27FC236}">
                <a16:creationId xmlns:a16="http://schemas.microsoft.com/office/drawing/2014/main" id="{4DC26A58-B1F9-4220-830F-DE85E90A202D}"/>
              </a:ext>
            </a:extLst>
          </p:cNvPr>
          <p:cNvGrpSpPr>
            <a:grpSpLocks noChangeAspect="1"/>
          </p:cNvGrpSpPr>
          <p:nvPr/>
        </p:nvGrpSpPr>
        <p:grpSpPr>
          <a:xfrm>
            <a:off x="254134" y="1481281"/>
            <a:ext cx="5284374" cy="3038333"/>
            <a:chOff x="341313" y="1213819"/>
            <a:chExt cx="8447087" cy="4856782"/>
          </a:xfrm>
        </p:grpSpPr>
        <p:sp>
          <p:nvSpPr>
            <p:cNvPr id="5" name="Line 47">
              <a:extLst>
                <a:ext uri="{FF2B5EF4-FFF2-40B4-BE49-F238E27FC236}">
                  <a16:creationId xmlns:a16="http://schemas.microsoft.com/office/drawing/2014/main" id="{AA726697-D545-4057-A4C9-DAE335EC03C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95425" y="3716338"/>
              <a:ext cx="0" cy="576262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cxnSp>
          <p:nvCxnSpPr>
            <p:cNvPr id="6" name="Gerade Verbindung mit Pfeil 540">
              <a:extLst>
                <a:ext uri="{FF2B5EF4-FFF2-40B4-BE49-F238E27FC236}">
                  <a16:creationId xmlns:a16="http://schemas.microsoft.com/office/drawing/2014/main" id="{F141B038-3EEA-4191-B522-500A759A4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59050" y="2944813"/>
              <a:ext cx="287338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Line 47">
              <a:extLst>
                <a:ext uri="{FF2B5EF4-FFF2-40B4-BE49-F238E27FC236}">
                  <a16:creationId xmlns:a16="http://schemas.microsoft.com/office/drawing/2014/main" id="{4EDAE0A9-4115-4F1C-8EFC-5F80F672370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2286000" y="3821113"/>
              <a:ext cx="0" cy="57626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8" name="Line 47">
              <a:extLst>
                <a:ext uri="{FF2B5EF4-FFF2-40B4-BE49-F238E27FC236}">
                  <a16:creationId xmlns:a16="http://schemas.microsoft.com/office/drawing/2014/main" id="{7460C81B-0F20-47E0-A771-4F06AAE8943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974725" y="4451350"/>
              <a:ext cx="0" cy="863600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pPr>
                <a:defRPr/>
              </a:pPr>
              <a:endParaRPr lang="de-DE" sz="1399" dirty="0">
                <a:solidFill>
                  <a:srgbClr val="000000"/>
                </a:solidFill>
              </a:endParaRPr>
            </a:p>
          </p:txBody>
        </p:sp>
        <p:sp>
          <p:nvSpPr>
            <p:cNvPr id="9" name="Line 47">
              <a:extLst>
                <a:ext uri="{FF2B5EF4-FFF2-40B4-BE49-F238E27FC236}">
                  <a16:creationId xmlns:a16="http://schemas.microsoft.com/office/drawing/2014/main" id="{BD76C6EE-4EE6-428F-80CE-9D62DC9F9C3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804988" y="4445000"/>
              <a:ext cx="0" cy="863600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0" name="Line 47">
              <a:extLst>
                <a:ext uri="{FF2B5EF4-FFF2-40B4-BE49-F238E27FC236}">
                  <a16:creationId xmlns:a16="http://schemas.microsoft.com/office/drawing/2014/main" id="{0A50C4E4-8779-40D0-B899-06F6050E654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2608263" y="4445000"/>
              <a:ext cx="0" cy="863600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1" name="Line 47">
              <a:extLst>
                <a:ext uri="{FF2B5EF4-FFF2-40B4-BE49-F238E27FC236}">
                  <a16:creationId xmlns:a16="http://schemas.microsoft.com/office/drawing/2014/main" id="{B4230192-4A08-4BBB-9DD6-833D20AB911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454400" y="4445000"/>
              <a:ext cx="0" cy="863600"/>
            </a:xfrm>
            <a:prstGeom prst="lin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2" name="Line 47">
              <a:extLst>
                <a:ext uri="{FF2B5EF4-FFF2-40B4-BE49-F238E27FC236}">
                  <a16:creationId xmlns:a16="http://schemas.microsoft.com/office/drawing/2014/main" id="{055C2FAC-5213-4C05-8C67-A71EA341BB8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481513" y="2000250"/>
              <a:ext cx="0" cy="18002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3" name="Line 49">
              <a:extLst>
                <a:ext uri="{FF2B5EF4-FFF2-40B4-BE49-F238E27FC236}">
                  <a16:creationId xmlns:a16="http://schemas.microsoft.com/office/drawing/2014/main" id="{5683CF6F-D854-4128-911F-182D8CC7C97E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244725" y="2960688"/>
              <a:ext cx="252413" cy="25241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4" name="Line 47">
              <a:extLst>
                <a:ext uri="{FF2B5EF4-FFF2-40B4-BE49-F238E27FC236}">
                  <a16:creationId xmlns:a16="http://schemas.microsoft.com/office/drawing/2014/main" id="{59A267A0-3A9D-4A2D-804C-C968EF85B9C2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227388" y="1852613"/>
              <a:ext cx="0" cy="10080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5" name="Line 47">
              <a:extLst>
                <a:ext uri="{FF2B5EF4-FFF2-40B4-BE49-F238E27FC236}">
                  <a16:creationId xmlns:a16="http://schemas.microsoft.com/office/drawing/2014/main" id="{6C4ACD9D-E355-4ED5-BCF7-F29C598EECA4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851025" y="3814763"/>
              <a:ext cx="648017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6" name="Line 47">
              <a:extLst>
                <a:ext uri="{FF2B5EF4-FFF2-40B4-BE49-F238E27FC236}">
                  <a16:creationId xmlns:a16="http://schemas.microsoft.com/office/drawing/2014/main" id="{9635F90F-3082-49DD-8347-81F811237476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587625" y="2949575"/>
              <a:ext cx="176371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1045E2E-5169-4A39-B4BF-2DCA2D019D0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1851025" y="2522538"/>
              <a:ext cx="36513" cy="687387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43CF225A-351D-4DB8-91B0-453CA9D07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2038350"/>
              <a:ext cx="985838" cy="973138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16FEC2F-349F-49D2-BB35-66B57F438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" y="2038350"/>
              <a:ext cx="50800" cy="479425"/>
            </a:xfrm>
            <a:custGeom>
              <a:avLst/>
              <a:gdLst>
                <a:gd name="T0" fmla="*/ 0 w 13"/>
                <a:gd name="T1" fmla="*/ 0 h 122"/>
                <a:gd name="T2" fmla="*/ 0 w 13"/>
                <a:gd name="T3" fmla="*/ 122 h 122"/>
                <a:gd name="T4" fmla="*/ 13 w 13"/>
                <a:gd name="T5" fmla="*/ 106 h 122"/>
                <a:gd name="T6" fmla="*/ 0 w 13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2"/>
                <a:gd name="T14" fmla="*/ 13 w 1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2">
                  <a:moveTo>
                    <a:pt x="0" y="0"/>
                  </a:moveTo>
                  <a:lnTo>
                    <a:pt x="0" y="122"/>
                  </a:lnTo>
                  <a:lnTo>
                    <a:pt x="13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5115119D-6147-4FFF-9117-53EA1C0D9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2513013"/>
              <a:ext cx="423863" cy="250825"/>
            </a:xfrm>
            <a:custGeom>
              <a:avLst/>
              <a:gdLst>
                <a:gd name="T0" fmla="*/ 0 w 107"/>
                <a:gd name="T1" fmla="*/ 64 h 64"/>
                <a:gd name="T2" fmla="*/ 107 w 107"/>
                <a:gd name="T3" fmla="*/ 4 h 64"/>
                <a:gd name="T4" fmla="*/ 87 w 107"/>
                <a:gd name="T5" fmla="*/ 0 h 64"/>
                <a:gd name="T6" fmla="*/ 0 w 107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64"/>
                <a:gd name="T14" fmla="*/ 107 w 10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64">
                  <a:moveTo>
                    <a:pt x="0" y="64"/>
                  </a:moveTo>
                  <a:lnTo>
                    <a:pt x="107" y="4"/>
                  </a:lnTo>
                  <a:lnTo>
                    <a:pt x="87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CBA8F984-B8B7-4523-BD7B-54547C384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963" y="2536825"/>
              <a:ext cx="414337" cy="242888"/>
            </a:xfrm>
            <a:custGeom>
              <a:avLst/>
              <a:gdLst>
                <a:gd name="T0" fmla="*/ 105 w 105"/>
                <a:gd name="T1" fmla="*/ 62 h 62"/>
                <a:gd name="T2" fmla="*/ 0 w 105"/>
                <a:gd name="T3" fmla="*/ 0 h 62"/>
                <a:gd name="T4" fmla="*/ 7 w 105"/>
                <a:gd name="T5" fmla="*/ 19 h 62"/>
                <a:gd name="T6" fmla="*/ 105 w 105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62"/>
                <a:gd name="T14" fmla="*/ 105 w 105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62">
                  <a:moveTo>
                    <a:pt x="105" y="62"/>
                  </a:moveTo>
                  <a:lnTo>
                    <a:pt x="0" y="0"/>
                  </a:lnTo>
                  <a:lnTo>
                    <a:pt x="7" y="19"/>
                  </a:lnTo>
                  <a:lnTo>
                    <a:pt x="105" y="6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78F6F86C-8430-4445-AF82-795ABBA4F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513" y="2490788"/>
              <a:ext cx="74612" cy="73025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E9A7C321-F5EA-4932-BEC8-E6DF9C119559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2154238" y="2255838"/>
              <a:ext cx="36512" cy="687387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67EB46F-8333-430B-AA9D-6374D4225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413" y="1771650"/>
              <a:ext cx="50800" cy="479425"/>
            </a:xfrm>
            <a:custGeom>
              <a:avLst/>
              <a:gdLst>
                <a:gd name="T0" fmla="*/ 0 w 13"/>
                <a:gd name="T1" fmla="*/ 0 h 122"/>
                <a:gd name="T2" fmla="*/ 0 w 13"/>
                <a:gd name="T3" fmla="*/ 122 h 122"/>
                <a:gd name="T4" fmla="*/ 13 w 13"/>
                <a:gd name="T5" fmla="*/ 106 h 122"/>
                <a:gd name="T6" fmla="*/ 0 w 13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2"/>
                <a:gd name="T14" fmla="*/ 13 w 1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2">
                  <a:moveTo>
                    <a:pt x="0" y="0"/>
                  </a:moveTo>
                  <a:lnTo>
                    <a:pt x="0" y="122"/>
                  </a:lnTo>
                  <a:lnTo>
                    <a:pt x="13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4CBE9CD-7E8E-4EB4-A1E0-D2FAEA9E6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613" y="2246313"/>
              <a:ext cx="423862" cy="250825"/>
            </a:xfrm>
            <a:custGeom>
              <a:avLst/>
              <a:gdLst>
                <a:gd name="T0" fmla="*/ 0 w 107"/>
                <a:gd name="T1" fmla="*/ 64 h 64"/>
                <a:gd name="T2" fmla="*/ 107 w 107"/>
                <a:gd name="T3" fmla="*/ 4 h 64"/>
                <a:gd name="T4" fmla="*/ 87 w 107"/>
                <a:gd name="T5" fmla="*/ 0 h 64"/>
                <a:gd name="T6" fmla="*/ 0 w 107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64"/>
                <a:gd name="T14" fmla="*/ 107 w 10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64">
                  <a:moveTo>
                    <a:pt x="0" y="64"/>
                  </a:moveTo>
                  <a:lnTo>
                    <a:pt x="107" y="4"/>
                  </a:lnTo>
                  <a:lnTo>
                    <a:pt x="87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F2F6C9A6-436F-4C2C-846A-170267AF1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175" y="2270125"/>
              <a:ext cx="414338" cy="242888"/>
            </a:xfrm>
            <a:custGeom>
              <a:avLst/>
              <a:gdLst>
                <a:gd name="T0" fmla="*/ 105 w 105"/>
                <a:gd name="T1" fmla="*/ 62 h 62"/>
                <a:gd name="T2" fmla="*/ 0 w 105"/>
                <a:gd name="T3" fmla="*/ 0 h 62"/>
                <a:gd name="T4" fmla="*/ 7 w 105"/>
                <a:gd name="T5" fmla="*/ 19 h 62"/>
                <a:gd name="T6" fmla="*/ 105 w 105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62"/>
                <a:gd name="T14" fmla="*/ 105 w 105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62">
                  <a:moveTo>
                    <a:pt x="105" y="62"/>
                  </a:moveTo>
                  <a:lnTo>
                    <a:pt x="0" y="0"/>
                  </a:lnTo>
                  <a:lnTo>
                    <a:pt x="7" y="19"/>
                  </a:lnTo>
                  <a:lnTo>
                    <a:pt x="105" y="6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27" name="Oval 15">
              <a:extLst>
                <a:ext uri="{FF2B5EF4-FFF2-40B4-BE49-F238E27FC236}">
                  <a16:creationId xmlns:a16="http://schemas.microsoft.com/office/drawing/2014/main" id="{2D87D827-D6A5-4F0D-A41D-ACAC26081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725" y="2224088"/>
              <a:ext cx="74613" cy="73025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28" name="Line 46">
              <a:extLst>
                <a:ext uri="{FF2B5EF4-FFF2-40B4-BE49-F238E27FC236}">
                  <a16:creationId xmlns:a16="http://schemas.microsoft.com/office/drawing/2014/main" id="{880F3A34-D9BF-42A7-B10F-FDCFEC105AF8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092200" y="3217863"/>
              <a:ext cx="11525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29" name="Line 47">
              <a:extLst>
                <a:ext uri="{FF2B5EF4-FFF2-40B4-BE49-F238E27FC236}">
                  <a16:creationId xmlns:a16="http://schemas.microsoft.com/office/drawing/2014/main" id="{B6C674DD-EEE9-42AF-932C-84F3EF55E2C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00175" y="2949575"/>
              <a:ext cx="111601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30" name="Freeform 44">
              <a:extLst>
                <a:ext uri="{FF2B5EF4-FFF2-40B4-BE49-F238E27FC236}">
                  <a16:creationId xmlns:a16="http://schemas.microsoft.com/office/drawing/2014/main" id="{E487FAF0-E576-4843-9FC2-3CEF901D7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0" y="2587625"/>
              <a:ext cx="468313" cy="471488"/>
            </a:xfrm>
            <a:custGeom>
              <a:avLst/>
              <a:gdLst>
                <a:gd name="T0" fmla="*/ 501 w 4008"/>
                <a:gd name="T1" fmla="*/ 0 h 4008"/>
                <a:gd name="T2" fmla="*/ 0 w 4008"/>
                <a:gd name="T3" fmla="*/ 501 h 4008"/>
                <a:gd name="T4" fmla="*/ 0 w 4008"/>
                <a:gd name="T5" fmla="*/ 3507 h 4008"/>
                <a:gd name="T6" fmla="*/ 501 w 4008"/>
                <a:gd name="T7" fmla="*/ 4008 h 4008"/>
                <a:gd name="T8" fmla="*/ 3507 w 4008"/>
                <a:gd name="T9" fmla="*/ 4008 h 4008"/>
                <a:gd name="T10" fmla="*/ 4008 w 4008"/>
                <a:gd name="T11" fmla="*/ 3507 h 4008"/>
                <a:gd name="T12" fmla="*/ 4008 w 4008"/>
                <a:gd name="T13" fmla="*/ 501 h 4008"/>
                <a:gd name="T14" fmla="*/ 3507 w 4008"/>
                <a:gd name="T15" fmla="*/ 0 h 4008"/>
                <a:gd name="T16" fmla="*/ 501 w 4008"/>
                <a:gd name="T17" fmla="*/ 0 h 4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8" h="4008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lnTo>
                    <a:pt x="0" y="3507"/>
                  </a:lnTo>
                  <a:cubicBezTo>
                    <a:pt x="0" y="3784"/>
                    <a:pt x="224" y="4008"/>
                    <a:pt x="501" y="4008"/>
                  </a:cubicBezTo>
                  <a:lnTo>
                    <a:pt x="3507" y="4008"/>
                  </a:lnTo>
                  <a:cubicBezTo>
                    <a:pt x="3784" y="4008"/>
                    <a:pt x="4008" y="3784"/>
                    <a:pt x="4008" y="3507"/>
                  </a:cubicBezTo>
                  <a:lnTo>
                    <a:pt x="4008" y="501"/>
                  </a:lnTo>
                  <a:cubicBezTo>
                    <a:pt x="4008" y="224"/>
                    <a:pt x="3784" y="0"/>
                    <a:pt x="3507" y="0"/>
                  </a:cubicBezTo>
                  <a:lnTo>
                    <a:pt x="501" y="0"/>
                  </a:lnTo>
                  <a:close/>
                </a:path>
              </a:pathLst>
            </a:custGeom>
            <a:gradFill rotWithShape="1">
              <a:gsLst>
                <a:gs pos="0">
                  <a:srgbClr val="F21C0A"/>
                </a:gs>
                <a:gs pos="100000">
                  <a:srgbClr val="0000FF"/>
                </a:gs>
              </a:gsLst>
              <a:lin ang="0" scaled="1"/>
            </a:gradFill>
            <a:ln w="12700" cap="rnd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31" name="Line 45">
              <a:extLst>
                <a:ext uri="{FF2B5EF4-FFF2-40B4-BE49-F238E27FC236}">
                  <a16:creationId xmlns:a16="http://schemas.microsoft.com/office/drawing/2014/main" id="{604711E0-8C91-4806-B541-D375D06E6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8313" y="2660650"/>
              <a:ext cx="377825" cy="376238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32" name="Rectangle 46">
              <a:extLst>
                <a:ext uri="{FF2B5EF4-FFF2-40B4-BE49-F238E27FC236}">
                  <a16:creationId xmlns:a16="http://schemas.microsoft.com/office/drawing/2014/main" id="{3774C7FE-D2F4-4237-B950-A8A1C9C7A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375" y="2874963"/>
              <a:ext cx="125413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7500" lnSpcReduction="20000"/>
            </a:bodyPr>
            <a:lstStyle/>
            <a:p>
              <a:pPr>
                <a:lnSpc>
                  <a:spcPct val="100000"/>
                </a:lnSpc>
              </a:pPr>
              <a:r>
                <a:rPr lang="de-DE" sz="899">
                  <a:solidFill>
                    <a:srgbClr val="FFFFFF"/>
                  </a:solidFill>
                </a:rPr>
                <a:t>H</a:t>
              </a:r>
              <a:r>
                <a:rPr lang="de-DE" sz="899" baseline="-250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33" name="Line 47">
              <a:extLst>
                <a:ext uri="{FF2B5EF4-FFF2-40B4-BE49-F238E27FC236}">
                  <a16:creationId xmlns:a16="http://schemas.microsoft.com/office/drawing/2014/main" id="{253B122C-2A58-46AE-8B0F-245BC975F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938" y="2660650"/>
              <a:ext cx="47625" cy="141288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34" name="Freeform 48">
              <a:extLst>
                <a:ext uri="{FF2B5EF4-FFF2-40B4-BE49-F238E27FC236}">
                  <a16:creationId xmlns:a16="http://schemas.microsoft.com/office/drawing/2014/main" id="{3EADB87F-4EF8-4BEB-8D17-7D1D24C4D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4038" y="2751138"/>
              <a:ext cx="65087" cy="144462"/>
            </a:xfrm>
            <a:custGeom>
              <a:avLst/>
              <a:gdLst>
                <a:gd name="T0" fmla="*/ 2147483647 w 38"/>
                <a:gd name="T1" fmla="*/ 2147483647 h 86"/>
                <a:gd name="T2" fmla="*/ 2147483647 w 38"/>
                <a:gd name="T3" fmla="*/ 2147483647 h 86"/>
                <a:gd name="T4" fmla="*/ 2147483647 w 38"/>
                <a:gd name="T5" fmla="*/ 2147483647 h 86"/>
                <a:gd name="T6" fmla="*/ 2147483647 w 38"/>
                <a:gd name="T7" fmla="*/ 0 h 86"/>
                <a:gd name="T8" fmla="*/ 2147483647 w 38"/>
                <a:gd name="T9" fmla="*/ 2147483647 h 86"/>
                <a:gd name="T10" fmla="*/ 2147483647 w 38"/>
                <a:gd name="T11" fmla="*/ 2147483647 h 86"/>
                <a:gd name="T12" fmla="*/ 2147483647 w 38"/>
                <a:gd name="T13" fmla="*/ 2147483647 h 86"/>
                <a:gd name="T14" fmla="*/ 0 w 38"/>
                <a:gd name="T15" fmla="*/ 2147483647 h 86"/>
                <a:gd name="T16" fmla="*/ 2147483647 w 38"/>
                <a:gd name="T17" fmla="*/ 2147483647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86">
                  <a:moveTo>
                    <a:pt x="38" y="4"/>
                  </a:moveTo>
                  <a:lnTo>
                    <a:pt x="19" y="63"/>
                  </a:lnTo>
                  <a:lnTo>
                    <a:pt x="9" y="59"/>
                  </a:lnTo>
                  <a:lnTo>
                    <a:pt x="28" y="0"/>
                  </a:lnTo>
                  <a:lnTo>
                    <a:pt x="38" y="4"/>
                  </a:lnTo>
                  <a:close/>
                  <a:moveTo>
                    <a:pt x="30" y="61"/>
                  </a:moveTo>
                  <a:lnTo>
                    <a:pt x="5" y="86"/>
                  </a:lnTo>
                  <a:lnTo>
                    <a:pt x="0" y="51"/>
                  </a:lnTo>
                  <a:lnTo>
                    <a:pt x="30" y="6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35" name="Line 49">
              <a:extLst>
                <a:ext uri="{FF2B5EF4-FFF2-40B4-BE49-F238E27FC236}">
                  <a16:creationId xmlns:a16="http://schemas.microsoft.com/office/drawing/2014/main" id="{11A22FFE-FEFD-4A13-B060-464C759EC7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938" y="2754313"/>
              <a:ext cx="93662" cy="47625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36" name="Text Box 50">
              <a:extLst>
                <a:ext uri="{FF2B5EF4-FFF2-40B4-BE49-F238E27FC236}">
                  <a16:creationId xmlns:a16="http://schemas.microsoft.com/office/drawing/2014/main" id="{75108BDC-1E28-4B17-9FF3-E584ACC5B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180" y="2242951"/>
              <a:ext cx="1084995" cy="2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Elektrolízis</a:t>
              </a:r>
              <a:endParaRPr lang="en-GB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ihandform 179">
              <a:extLst>
                <a:ext uri="{FF2B5EF4-FFF2-40B4-BE49-F238E27FC236}">
                  <a16:creationId xmlns:a16="http://schemas.microsoft.com/office/drawing/2014/main" id="{DA2EA127-B5BA-4A0E-ABD0-0A57DAF4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600" y="1709738"/>
              <a:ext cx="1912938" cy="396875"/>
            </a:xfrm>
            <a:custGeom>
              <a:avLst/>
              <a:gdLst>
                <a:gd name="T0" fmla="*/ 36 w 1971729"/>
                <a:gd name="T1" fmla="*/ 1489 h 573194"/>
                <a:gd name="T2" fmla="*/ 628193 w 1971729"/>
                <a:gd name="T3" fmla="*/ 5 h 573194"/>
                <a:gd name="T4" fmla="*/ 1215259 w 1971729"/>
                <a:gd name="T5" fmla="*/ 1595 h 5731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1729" h="573194">
                  <a:moveTo>
                    <a:pt x="54" y="535094"/>
                  </a:moveTo>
                  <a:cubicBezTo>
                    <a:pt x="-7090" y="-20531"/>
                    <a:pt x="690617" y="-4656"/>
                    <a:pt x="1019229" y="1694"/>
                  </a:cubicBezTo>
                  <a:cubicBezTo>
                    <a:pt x="1347841" y="8044"/>
                    <a:pt x="1964585" y="-42756"/>
                    <a:pt x="1971729" y="573194"/>
                  </a:cubicBezTo>
                </a:path>
              </a:pathLst>
            </a:custGeom>
            <a:noFill/>
            <a:ln w="12700" cap="flat" cmpd="sng" algn="ctr">
              <a:solidFill>
                <a:srgbClr val="9B9B9B"/>
              </a:solidFill>
              <a:prstDash val="solid"/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normAutofit fontScale="85000" lnSpcReduction="20000"/>
            </a:bodyPr>
            <a:lstStyle/>
            <a:p>
              <a:endParaRPr lang="hu-HU" sz="1399"/>
            </a:p>
          </p:txBody>
        </p:sp>
        <p:sp>
          <p:nvSpPr>
            <p:cNvPr id="38" name="Freeform 108">
              <a:extLst>
                <a:ext uri="{FF2B5EF4-FFF2-40B4-BE49-F238E27FC236}">
                  <a16:creationId xmlns:a16="http://schemas.microsoft.com/office/drawing/2014/main" id="{E5A8050C-6B0C-4C6A-A190-B7FCAA1E9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238" y="1535113"/>
              <a:ext cx="469900" cy="471487"/>
            </a:xfrm>
            <a:custGeom>
              <a:avLst/>
              <a:gdLst>
                <a:gd name="T0" fmla="*/ 0 w 4008"/>
                <a:gd name="T1" fmla="*/ 0 h 4008"/>
                <a:gd name="T2" fmla="*/ 0 w 4008"/>
                <a:gd name="T3" fmla="*/ 0 h 4008"/>
                <a:gd name="T4" fmla="*/ 0 w 4008"/>
                <a:gd name="T5" fmla="*/ 1 h 4008"/>
                <a:gd name="T6" fmla="*/ 0 w 4008"/>
                <a:gd name="T7" fmla="*/ 2 h 4008"/>
                <a:gd name="T8" fmla="*/ 1 w 4008"/>
                <a:gd name="T9" fmla="*/ 2 h 4008"/>
                <a:gd name="T10" fmla="*/ 2 w 4008"/>
                <a:gd name="T11" fmla="*/ 1 h 4008"/>
                <a:gd name="T12" fmla="*/ 2 w 4008"/>
                <a:gd name="T13" fmla="*/ 0 h 4008"/>
                <a:gd name="T14" fmla="*/ 1 w 4008"/>
                <a:gd name="T15" fmla="*/ 0 h 4008"/>
                <a:gd name="T16" fmla="*/ 0 w 4008"/>
                <a:gd name="T17" fmla="*/ 0 h 40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08"/>
                <a:gd name="T28" fmla="*/ 0 h 4008"/>
                <a:gd name="T29" fmla="*/ 4008 w 4008"/>
                <a:gd name="T30" fmla="*/ 4008 h 40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08" h="4008">
                  <a:moveTo>
                    <a:pt x="501" y="0"/>
                  </a:moveTo>
                  <a:cubicBezTo>
                    <a:pt x="224" y="0"/>
                    <a:pt x="0" y="224"/>
                    <a:pt x="0" y="501"/>
                  </a:cubicBezTo>
                  <a:lnTo>
                    <a:pt x="0" y="3507"/>
                  </a:lnTo>
                  <a:cubicBezTo>
                    <a:pt x="0" y="3784"/>
                    <a:pt x="224" y="4008"/>
                    <a:pt x="501" y="4008"/>
                  </a:cubicBezTo>
                  <a:lnTo>
                    <a:pt x="3507" y="4008"/>
                  </a:lnTo>
                  <a:cubicBezTo>
                    <a:pt x="3784" y="4008"/>
                    <a:pt x="4008" y="3784"/>
                    <a:pt x="4008" y="3507"/>
                  </a:cubicBezTo>
                  <a:lnTo>
                    <a:pt x="4008" y="501"/>
                  </a:lnTo>
                  <a:cubicBezTo>
                    <a:pt x="4008" y="224"/>
                    <a:pt x="3784" y="0"/>
                    <a:pt x="3507" y="0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99CC00"/>
            </a:solidFill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pic>
          <p:nvPicPr>
            <p:cNvPr id="39" name="Picture 109" descr="MC900194102[1]">
              <a:extLst>
                <a:ext uri="{FF2B5EF4-FFF2-40B4-BE49-F238E27FC236}">
                  <a16:creationId xmlns:a16="http://schemas.microsoft.com/office/drawing/2014/main" id="{EF03CDF2-B93D-42AF-A412-ED0B7266F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63" y="1565275"/>
              <a:ext cx="377825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10">
              <a:extLst>
                <a:ext uri="{FF2B5EF4-FFF2-40B4-BE49-F238E27FC236}">
                  <a16:creationId xmlns:a16="http://schemas.microsoft.com/office/drawing/2014/main" id="{D97071AE-105E-4B6F-8A01-F765639BD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1368" y="1213819"/>
              <a:ext cx="2758071" cy="2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Beszerzett villamos energia</a:t>
              </a:r>
              <a:endParaRPr lang="en-GB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uppieren 15">
              <a:extLst>
                <a:ext uri="{FF2B5EF4-FFF2-40B4-BE49-F238E27FC236}">
                  <a16:creationId xmlns:a16="http://schemas.microsoft.com/office/drawing/2014/main" id="{56217D10-1903-412E-9C69-EE3FA78DCF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2556" y="2270126"/>
              <a:ext cx="1646537" cy="785812"/>
              <a:chOff x="1393824" y="1765301"/>
              <a:chExt cx="1646540" cy="785812"/>
            </a:xfrm>
          </p:grpSpPr>
          <p:grpSp>
            <p:nvGrpSpPr>
              <p:cNvPr id="262" name="Group 155">
                <a:extLst>
                  <a:ext uri="{FF2B5EF4-FFF2-40B4-BE49-F238E27FC236}">
                    <a16:creationId xmlns:a16="http://schemas.microsoft.com/office/drawing/2014/main" id="{2E8D8B02-EABA-47EE-B3D0-852244D340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062" y="2079625"/>
                <a:ext cx="484188" cy="471488"/>
                <a:chOff x="2837" y="1734"/>
                <a:chExt cx="289" cy="280"/>
              </a:xfrm>
            </p:grpSpPr>
            <p:sp>
              <p:nvSpPr>
                <p:cNvPr id="370" name="Freeform 156">
                  <a:extLst>
                    <a:ext uri="{FF2B5EF4-FFF2-40B4-BE49-F238E27FC236}">
                      <a16:creationId xmlns:a16="http://schemas.microsoft.com/office/drawing/2014/main" id="{D59A5E4C-D6CC-4C13-9435-6AE1AAF3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734"/>
                  <a:ext cx="280" cy="280"/>
                </a:xfrm>
                <a:custGeom>
                  <a:avLst/>
                  <a:gdLst>
                    <a:gd name="T0" fmla="*/ 0 w 4009"/>
                    <a:gd name="T1" fmla="*/ 0 h 4008"/>
                    <a:gd name="T2" fmla="*/ 0 w 4009"/>
                    <a:gd name="T3" fmla="*/ 0 h 4008"/>
                    <a:gd name="T4" fmla="*/ 0 w 4009"/>
                    <a:gd name="T5" fmla="*/ 0 h 4008"/>
                    <a:gd name="T6" fmla="*/ 0 w 4009"/>
                    <a:gd name="T7" fmla="*/ 0 h 4008"/>
                    <a:gd name="T8" fmla="*/ 0 w 4009"/>
                    <a:gd name="T9" fmla="*/ 0 h 4008"/>
                    <a:gd name="T10" fmla="*/ 0 w 4009"/>
                    <a:gd name="T11" fmla="*/ 0 h 4008"/>
                    <a:gd name="T12" fmla="*/ 0 w 4009"/>
                    <a:gd name="T13" fmla="*/ 0 h 4008"/>
                    <a:gd name="T14" fmla="*/ 0 w 4009"/>
                    <a:gd name="T15" fmla="*/ 0 h 4008"/>
                    <a:gd name="T16" fmla="*/ 0 w 4009"/>
                    <a:gd name="T17" fmla="*/ 0 h 40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009" h="4008">
                      <a:moveTo>
                        <a:pt x="502" y="0"/>
                      </a:moveTo>
                      <a:cubicBezTo>
                        <a:pt x="225" y="0"/>
                        <a:pt x="0" y="224"/>
                        <a:pt x="0" y="501"/>
                      </a:cubicBezTo>
                      <a:lnTo>
                        <a:pt x="0" y="3507"/>
                      </a:lnTo>
                      <a:cubicBezTo>
                        <a:pt x="0" y="3784"/>
                        <a:pt x="225" y="4008"/>
                        <a:pt x="502" y="4008"/>
                      </a:cubicBezTo>
                      <a:lnTo>
                        <a:pt x="3508" y="4008"/>
                      </a:lnTo>
                      <a:cubicBezTo>
                        <a:pt x="3784" y="4008"/>
                        <a:pt x="4009" y="3784"/>
                        <a:pt x="4009" y="3507"/>
                      </a:cubicBezTo>
                      <a:lnTo>
                        <a:pt x="4009" y="501"/>
                      </a:lnTo>
                      <a:cubicBezTo>
                        <a:pt x="4009" y="224"/>
                        <a:pt x="3784" y="0"/>
                        <a:pt x="3508" y="0"/>
                      </a:cubicBez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F21C0A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normAutofit lnSpcReduction="10000"/>
                </a:bodyPr>
                <a:lstStyle/>
                <a:p>
                  <a:endParaRPr lang="hu-HU" sz="1399"/>
                </a:p>
              </p:txBody>
            </p:sp>
            <p:sp>
              <p:nvSpPr>
                <p:cNvPr id="371" name="Freeform 157">
                  <a:extLst>
                    <a:ext uri="{FF2B5EF4-FFF2-40B4-BE49-F238E27FC236}">
                      <a16:creationId xmlns:a16="http://schemas.microsoft.com/office/drawing/2014/main" id="{AC8C3C21-5ACE-42F0-8366-6184CDEC7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5" y="1734"/>
                  <a:ext cx="281" cy="280"/>
                </a:xfrm>
                <a:custGeom>
                  <a:avLst/>
                  <a:gdLst>
                    <a:gd name="T0" fmla="*/ 0 w 4009"/>
                    <a:gd name="T1" fmla="*/ 0 h 4008"/>
                    <a:gd name="T2" fmla="*/ 0 w 4009"/>
                    <a:gd name="T3" fmla="*/ 0 h 4008"/>
                    <a:gd name="T4" fmla="*/ 0 w 4009"/>
                    <a:gd name="T5" fmla="*/ 0 h 4008"/>
                    <a:gd name="T6" fmla="*/ 0 w 4009"/>
                    <a:gd name="T7" fmla="*/ 0 h 4008"/>
                    <a:gd name="T8" fmla="*/ 0 w 4009"/>
                    <a:gd name="T9" fmla="*/ 0 h 4008"/>
                    <a:gd name="T10" fmla="*/ 0 w 4009"/>
                    <a:gd name="T11" fmla="*/ 0 h 4008"/>
                    <a:gd name="T12" fmla="*/ 0 w 4009"/>
                    <a:gd name="T13" fmla="*/ 0 h 4008"/>
                    <a:gd name="T14" fmla="*/ 0 w 4009"/>
                    <a:gd name="T15" fmla="*/ 0 h 4008"/>
                    <a:gd name="T16" fmla="*/ 0 w 4009"/>
                    <a:gd name="T17" fmla="*/ 0 h 40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009" h="4008">
                      <a:moveTo>
                        <a:pt x="502" y="0"/>
                      </a:moveTo>
                      <a:cubicBezTo>
                        <a:pt x="225" y="0"/>
                        <a:pt x="0" y="224"/>
                        <a:pt x="0" y="501"/>
                      </a:cubicBezTo>
                      <a:lnTo>
                        <a:pt x="0" y="3507"/>
                      </a:lnTo>
                      <a:cubicBezTo>
                        <a:pt x="0" y="3784"/>
                        <a:pt x="225" y="4008"/>
                        <a:pt x="502" y="4008"/>
                      </a:cubicBezTo>
                      <a:lnTo>
                        <a:pt x="3508" y="4008"/>
                      </a:lnTo>
                      <a:cubicBezTo>
                        <a:pt x="3784" y="4008"/>
                        <a:pt x="4009" y="3784"/>
                        <a:pt x="4009" y="3507"/>
                      </a:cubicBezTo>
                      <a:lnTo>
                        <a:pt x="4009" y="501"/>
                      </a:lnTo>
                      <a:cubicBezTo>
                        <a:pt x="4009" y="224"/>
                        <a:pt x="3784" y="0"/>
                        <a:pt x="3508" y="0"/>
                      </a:cubicBez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rnd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>
                  <a:normAutofit lnSpcReduction="10000"/>
                </a:bodyPr>
                <a:lstStyle/>
                <a:p>
                  <a:endParaRPr lang="hu-HU" sz="1399"/>
                </a:p>
              </p:txBody>
            </p:sp>
          </p:grpSp>
          <p:sp>
            <p:nvSpPr>
              <p:cNvPr id="263" name="Freeform 158">
                <a:extLst>
                  <a:ext uri="{FF2B5EF4-FFF2-40B4-BE49-F238E27FC236}">
                    <a16:creationId xmlns:a16="http://schemas.microsoft.com/office/drawing/2014/main" id="{9494678C-0D75-411D-AE0B-E7ED992D8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206625"/>
                <a:ext cx="76200" cy="41275"/>
              </a:xfrm>
              <a:custGeom>
                <a:avLst/>
                <a:gdLst>
                  <a:gd name="T0" fmla="*/ 2147483647 w 45"/>
                  <a:gd name="T1" fmla="*/ 2147483647 h 25"/>
                  <a:gd name="T2" fmla="*/ 2147483647 w 45"/>
                  <a:gd name="T3" fmla="*/ 2147483647 h 25"/>
                  <a:gd name="T4" fmla="*/ 2147483647 w 45"/>
                  <a:gd name="T5" fmla="*/ 2147483647 h 25"/>
                  <a:gd name="T6" fmla="*/ 0 w 45"/>
                  <a:gd name="T7" fmla="*/ 0 h 25"/>
                  <a:gd name="T8" fmla="*/ 2147483647 w 45"/>
                  <a:gd name="T9" fmla="*/ 2147483647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25">
                    <a:moveTo>
                      <a:pt x="10" y="4"/>
                    </a:moveTo>
                    <a:lnTo>
                      <a:pt x="42" y="25"/>
                    </a:lnTo>
                    <a:lnTo>
                      <a:pt x="45" y="25"/>
                    </a:lnTo>
                    <a:lnTo>
                      <a:pt x="0" y="0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4" name="Freeform 159">
                <a:extLst>
                  <a:ext uri="{FF2B5EF4-FFF2-40B4-BE49-F238E27FC236}">
                    <a16:creationId xmlns:a16="http://schemas.microsoft.com/office/drawing/2014/main" id="{373CF996-EC06-44C4-8976-AB75997DA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247900"/>
                <a:ext cx="82550" cy="6350"/>
              </a:xfrm>
              <a:custGeom>
                <a:avLst/>
                <a:gdLst>
                  <a:gd name="T0" fmla="*/ 2147483647 w 49"/>
                  <a:gd name="T1" fmla="*/ 2147483647 h 4"/>
                  <a:gd name="T2" fmla="*/ 2147483647 w 49"/>
                  <a:gd name="T3" fmla="*/ 0 h 4"/>
                  <a:gd name="T4" fmla="*/ 0 w 49"/>
                  <a:gd name="T5" fmla="*/ 0 h 4"/>
                  <a:gd name="T6" fmla="*/ 0 w 49"/>
                  <a:gd name="T7" fmla="*/ 2147483647 h 4"/>
                  <a:gd name="T8" fmla="*/ 2147483647 w 49"/>
                  <a:gd name="T9" fmla="*/ 2147483647 h 4"/>
                  <a:gd name="T10" fmla="*/ 2147483647 w 49"/>
                  <a:gd name="T11" fmla="*/ 2147483647 h 4"/>
                  <a:gd name="T12" fmla="*/ 2147483647 w 49"/>
                  <a:gd name="T13" fmla="*/ 2147483647 h 4"/>
                  <a:gd name="T14" fmla="*/ 2147483647 w 49"/>
                  <a:gd name="T15" fmla="*/ 2147483647 h 4"/>
                  <a:gd name="T16" fmla="*/ 2147483647 w 49"/>
                  <a:gd name="T17" fmla="*/ 2147483647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">
                    <a:moveTo>
                      <a:pt x="49" y="2"/>
                    </a:moveTo>
                    <a:lnTo>
                      <a:pt x="47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7" y="4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9" y="4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5" name="Freeform 160">
                <a:extLst>
                  <a:ext uri="{FF2B5EF4-FFF2-40B4-BE49-F238E27FC236}">
                    <a16:creationId xmlns:a16="http://schemas.microsoft.com/office/drawing/2014/main" id="{2A2DAC80-6C70-4A20-868A-8407598EC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312988"/>
                <a:ext cx="82550" cy="11113"/>
              </a:xfrm>
              <a:custGeom>
                <a:avLst/>
                <a:gdLst>
                  <a:gd name="T0" fmla="*/ 2147483647 w 49"/>
                  <a:gd name="T1" fmla="*/ 2147483647 h 6"/>
                  <a:gd name="T2" fmla="*/ 2147483647 w 49"/>
                  <a:gd name="T3" fmla="*/ 0 h 6"/>
                  <a:gd name="T4" fmla="*/ 0 w 49"/>
                  <a:gd name="T5" fmla="*/ 0 h 6"/>
                  <a:gd name="T6" fmla="*/ 0 w 49"/>
                  <a:gd name="T7" fmla="*/ 2147483647 h 6"/>
                  <a:gd name="T8" fmla="*/ 2147483647 w 49"/>
                  <a:gd name="T9" fmla="*/ 2147483647 h 6"/>
                  <a:gd name="T10" fmla="*/ 2147483647 w 49"/>
                  <a:gd name="T11" fmla="*/ 2147483647 h 6"/>
                  <a:gd name="T12" fmla="*/ 2147483647 w 49"/>
                  <a:gd name="T13" fmla="*/ 2147483647 h 6"/>
                  <a:gd name="T14" fmla="*/ 2147483647 w 49"/>
                  <a:gd name="T15" fmla="*/ 2147483647 h 6"/>
                  <a:gd name="T16" fmla="*/ 2147483647 w 49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6">
                    <a:moveTo>
                      <a:pt x="49" y="4"/>
                    </a:moveTo>
                    <a:lnTo>
                      <a:pt x="4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47" y="6"/>
                    </a:lnTo>
                    <a:lnTo>
                      <a:pt x="49" y="4"/>
                    </a:lnTo>
                    <a:lnTo>
                      <a:pt x="47" y="6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6" name="Freeform 161">
                <a:extLst>
                  <a:ext uri="{FF2B5EF4-FFF2-40B4-BE49-F238E27FC236}">
                    <a16:creationId xmlns:a16="http://schemas.microsoft.com/office/drawing/2014/main" id="{7D5C23E2-7BFE-4FE9-B350-6A8CAA743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050" y="2274888"/>
                <a:ext cx="6350" cy="46038"/>
              </a:xfrm>
              <a:custGeom>
                <a:avLst/>
                <a:gdLst>
                  <a:gd name="T0" fmla="*/ 2147483647 w 4"/>
                  <a:gd name="T1" fmla="*/ 0 h 27"/>
                  <a:gd name="T2" fmla="*/ 0 w 4"/>
                  <a:gd name="T3" fmla="*/ 2147483647 h 27"/>
                  <a:gd name="T4" fmla="*/ 0 w 4"/>
                  <a:gd name="T5" fmla="*/ 2147483647 h 27"/>
                  <a:gd name="T6" fmla="*/ 2147483647 w 4"/>
                  <a:gd name="T7" fmla="*/ 2147483647 h 27"/>
                  <a:gd name="T8" fmla="*/ 2147483647 w 4"/>
                  <a:gd name="T9" fmla="*/ 2147483647 h 27"/>
                  <a:gd name="T10" fmla="*/ 2147483647 w 4"/>
                  <a:gd name="T11" fmla="*/ 0 h 27"/>
                  <a:gd name="T12" fmla="*/ 2147483647 w 4"/>
                  <a:gd name="T13" fmla="*/ 2147483647 h 27"/>
                  <a:gd name="T14" fmla="*/ 2147483647 w 4"/>
                  <a:gd name="T15" fmla="*/ 0 h 27"/>
                  <a:gd name="T16" fmla="*/ 2147483647 w 4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7">
                    <a:moveTo>
                      <a:pt x="2" y="0"/>
                    </a:moveTo>
                    <a:lnTo>
                      <a:pt x="0" y="2"/>
                    </a:lnTo>
                    <a:lnTo>
                      <a:pt x="0" y="27"/>
                    </a:lnTo>
                    <a:lnTo>
                      <a:pt x="4" y="27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7" name="Freeform 162">
                <a:extLst>
                  <a:ext uri="{FF2B5EF4-FFF2-40B4-BE49-F238E27FC236}">
                    <a16:creationId xmlns:a16="http://schemas.microsoft.com/office/drawing/2014/main" id="{E8BBD9E2-BC20-422A-A1DE-31E842A2A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82550" cy="9525"/>
              </a:xfrm>
              <a:custGeom>
                <a:avLst/>
                <a:gdLst>
                  <a:gd name="T0" fmla="*/ 0 w 49"/>
                  <a:gd name="T1" fmla="*/ 2147483647 h 6"/>
                  <a:gd name="T2" fmla="*/ 2147483647 w 49"/>
                  <a:gd name="T3" fmla="*/ 2147483647 h 6"/>
                  <a:gd name="T4" fmla="*/ 2147483647 w 49"/>
                  <a:gd name="T5" fmla="*/ 2147483647 h 6"/>
                  <a:gd name="T6" fmla="*/ 2147483647 w 49"/>
                  <a:gd name="T7" fmla="*/ 0 h 6"/>
                  <a:gd name="T8" fmla="*/ 2147483647 w 49"/>
                  <a:gd name="T9" fmla="*/ 0 h 6"/>
                  <a:gd name="T10" fmla="*/ 0 w 49"/>
                  <a:gd name="T11" fmla="*/ 2147483647 h 6"/>
                  <a:gd name="T12" fmla="*/ 2147483647 w 49"/>
                  <a:gd name="T13" fmla="*/ 0 h 6"/>
                  <a:gd name="T14" fmla="*/ 0 w 49"/>
                  <a:gd name="T15" fmla="*/ 0 h 6"/>
                  <a:gd name="T16" fmla="*/ 0 w 49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6">
                    <a:moveTo>
                      <a:pt x="0" y="2"/>
                    </a:moveTo>
                    <a:lnTo>
                      <a:pt x="2" y="6"/>
                    </a:lnTo>
                    <a:lnTo>
                      <a:pt x="49" y="6"/>
                    </a:lnTo>
                    <a:lnTo>
                      <a:pt x="49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8" name="Freeform 163">
                <a:extLst>
                  <a:ext uri="{FF2B5EF4-FFF2-40B4-BE49-F238E27FC236}">
                    <a16:creationId xmlns:a16="http://schemas.microsoft.com/office/drawing/2014/main" id="{B8B47BAC-D731-4E27-ADE6-5B52A53E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8063"/>
                <a:ext cx="7938" cy="46038"/>
              </a:xfrm>
              <a:custGeom>
                <a:avLst/>
                <a:gdLst>
                  <a:gd name="T0" fmla="*/ 2147483647 w 5"/>
                  <a:gd name="T1" fmla="*/ 2147483647 h 27"/>
                  <a:gd name="T2" fmla="*/ 2147483647 w 5"/>
                  <a:gd name="T3" fmla="*/ 2147483647 h 27"/>
                  <a:gd name="T4" fmla="*/ 2147483647 w 5"/>
                  <a:gd name="T5" fmla="*/ 0 h 27"/>
                  <a:gd name="T6" fmla="*/ 0 w 5"/>
                  <a:gd name="T7" fmla="*/ 0 h 27"/>
                  <a:gd name="T8" fmla="*/ 0 w 5"/>
                  <a:gd name="T9" fmla="*/ 2147483647 h 27"/>
                  <a:gd name="T10" fmla="*/ 2147483647 w 5"/>
                  <a:gd name="T11" fmla="*/ 2147483647 h 27"/>
                  <a:gd name="T12" fmla="*/ 0 w 5"/>
                  <a:gd name="T13" fmla="*/ 2147483647 h 27"/>
                  <a:gd name="T14" fmla="*/ 0 w 5"/>
                  <a:gd name="T15" fmla="*/ 2147483647 h 27"/>
                  <a:gd name="T16" fmla="*/ 2147483647 w 5"/>
                  <a:gd name="T17" fmla="*/ 214748364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27">
                    <a:moveTo>
                      <a:pt x="2" y="27"/>
                    </a:moveTo>
                    <a:lnTo>
                      <a:pt x="5" y="2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69" name="Freeform 164">
                <a:extLst>
                  <a:ext uri="{FF2B5EF4-FFF2-40B4-BE49-F238E27FC236}">
                    <a16:creationId xmlns:a16="http://schemas.microsoft.com/office/drawing/2014/main" id="{7AB00216-82C5-4CDC-AE96-A424034CE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237" y="2484438"/>
                <a:ext cx="47625" cy="7938"/>
              </a:xfrm>
              <a:custGeom>
                <a:avLst/>
                <a:gdLst>
                  <a:gd name="T0" fmla="*/ 2147483647 w 29"/>
                  <a:gd name="T1" fmla="*/ 0 h 4"/>
                  <a:gd name="T2" fmla="*/ 2147483647 w 29"/>
                  <a:gd name="T3" fmla="*/ 2147483647 h 4"/>
                  <a:gd name="T4" fmla="*/ 2147483647 w 29"/>
                  <a:gd name="T5" fmla="*/ 2147483647 h 4"/>
                  <a:gd name="T6" fmla="*/ 2147483647 w 29"/>
                  <a:gd name="T7" fmla="*/ 0 h 4"/>
                  <a:gd name="T8" fmla="*/ 2147483647 w 29"/>
                  <a:gd name="T9" fmla="*/ 0 h 4"/>
                  <a:gd name="T10" fmla="*/ 2147483647 w 29"/>
                  <a:gd name="T11" fmla="*/ 0 h 4"/>
                  <a:gd name="T12" fmla="*/ 0 w 29"/>
                  <a:gd name="T13" fmla="*/ 2147483647 h 4"/>
                  <a:gd name="T14" fmla="*/ 2147483647 w 29"/>
                  <a:gd name="T15" fmla="*/ 2147483647 h 4"/>
                  <a:gd name="T16" fmla="*/ 2147483647 w 29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4">
                    <a:moveTo>
                      <a:pt x="2" y="0"/>
                    </a:moveTo>
                    <a:lnTo>
                      <a:pt x="4" y="4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0" name="Freeform 165">
                <a:extLst>
                  <a:ext uri="{FF2B5EF4-FFF2-40B4-BE49-F238E27FC236}">
                    <a16:creationId xmlns:a16="http://schemas.microsoft.com/office/drawing/2014/main" id="{230E5BA2-31A4-457D-B62E-778001076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325" y="2470150"/>
                <a:ext cx="30163" cy="9525"/>
              </a:xfrm>
              <a:custGeom>
                <a:avLst/>
                <a:gdLst>
                  <a:gd name="T0" fmla="*/ 2147483647 w 18"/>
                  <a:gd name="T1" fmla="*/ 2147483647 h 6"/>
                  <a:gd name="T2" fmla="*/ 2147483647 w 18"/>
                  <a:gd name="T3" fmla="*/ 0 h 6"/>
                  <a:gd name="T4" fmla="*/ 0 w 18"/>
                  <a:gd name="T5" fmla="*/ 0 h 6"/>
                  <a:gd name="T6" fmla="*/ 0 w 18"/>
                  <a:gd name="T7" fmla="*/ 2147483647 h 6"/>
                  <a:gd name="T8" fmla="*/ 2147483647 w 18"/>
                  <a:gd name="T9" fmla="*/ 2147483647 h 6"/>
                  <a:gd name="T10" fmla="*/ 2147483647 w 18"/>
                  <a:gd name="T11" fmla="*/ 2147483647 h 6"/>
                  <a:gd name="T12" fmla="*/ 2147483647 w 18"/>
                  <a:gd name="T13" fmla="*/ 0 h 6"/>
                  <a:gd name="T14" fmla="*/ 2147483647 w 18"/>
                  <a:gd name="T15" fmla="*/ 2147483647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6">
                    <a:moveTo>
                      <a:pt x="18" y="2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6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1" name="Freeform 166">
                <a:extLst>
                  <a:ext uri="{FF2B5EF4-FFF2-40B4-BE49-F238E27FC236}">
                    <a16:creationId xmlns:a16="http://schemas.microsoft.com/office/drawing/2014/main" id="{89F2F530-4C4E-41D1-A286-145AAA531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125" y="2306638"/>
                <a:ext cx="22225" cy="9525"/>
              </a:xfrm>
              <a:custGeom>
                <a:avLst/>
                <a:gdLst>
                  <a:gd name="T0" fmla="*/ 2147483647 w 13"/>
                  <a:gd name="T1" fmla="*/ 2147483647 h 6"/>
                  <a:gd name="T2" fmla="*/ 2147483647 w 13"/>
                  <a:gd name="T3" fmla="*/ 0 h 6"/>
                  <a:gd name="T4" fmla="*/ 0 w 13"/>
                  <a:gd name="T5" fmla="*/ 0 h 6"/>
                  <a:gd name="T6" fmla="*/ 0 w 13"/>
                  <a:gd name="T7" fmla="*/ 2147483647 h 6"/>
                  <a:gd name="T8" fmla="*/ 2147483647 w 13"/>
                  <a:gd name="T9" fmla="*/ 2147483647 h 6"/>
                  <a:gd name="T10" fmla="*/ 2147483647 w 13"/>
                  <a:gd name="T11" fmla="*/ 2147483647 h 6"/>
                  <a:gd name="T12" fmla="*/ 2147483647 w 13"/>
                  <a:gd name="T13" fmla="*/ 2147483647 h 6"/>
                  <a:gd name="T14" fmla="*/ 2147483647 w 13"/>
                  <a:gd name="T15" fmla="*/ 2147483647 h 6"/>
                  <a:gd name="T16" fmla="*/ 2147483647 w 13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">
                    <a:moveTo>
                      <a:pt x="13" y="2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1" y="6"/>
                    </a:lnTo>
                    <a:lnTo>
                      <a:pt x="13" y="2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2" name="Rectangle 167">
                <a:extLst>
                  <a:ext uri="{FF2B5EF4-FFF2-40B4-BE49-F238E27FC236}">
                    <a16:creationId xmlns:a16="http://schemas.microsoft.com/office/drawing/2014/main" id="{7D5F54D8-FB0C-464E-9C26-934C281D1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363" y="2254250"/>
                <a:ext cx="19050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Line 168">
                <a:extLst>
                  <a:ext uri="{FF2B5EF4-FFF2-40B4-BE49-F238E27FC236}">
                    <a16:creationId xmlns:a16="http://schemas.microsoft.com/office/drawing/2014/main" id="{4D2116BA-6CED-4EB4-8FFF-8E1DDE1E8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312" y="2198688"/>
                <a:ext cx="52388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4" name="Line 169">
                <a:extLst>
                  <a:ext uri="{FF2B5EF4-FFF2-40B4-BE49-F238E27FC236}">
                    <a16:creationId xmlns:a16="http://schemas.microsoft.com/office/drawing/2014/main" id="{22F874FA-D174-45D1-AB34-DC5D50A6A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537" y="2254250"/>
                <a:ext cx="36513" cy="238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5" name="Freeform 170">
                <a:extLst>
                  <a:ext uri="{FF2B5EF4-FFF2-40B4-BE49-F238E27FC236}">
                    <a16:creationId xmlns:a16="http://schemas.microsoft.com/office/drawing/2014/main" id="{BA399DB5-A11A-4CF9-AE7C-82B4D32A2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79375" cy="49213"/>
              </a:xfrm>
              <a:custGeom>
                <a:avLst/>
                <a:gdLst>
                  <a:gd name="T0" fmla="*/ 2147483647 w 47"/>
                  <a:gd name="T1" fmla="*/ 2147483647 h 29"/>
                  <a:gd name="T2" fmla="*/ 2147483647 w 47"/>
                  <a:gd name="T3" fmla="*/ 2147483647 h 29"/>
                  <a:gd name="T4" fmla="*/ 0 w 47"/>
                  <a:gd name="T5" fmla="*/ 2147483647 h 29"/>
                  <a:gd name="T6" fmla="*/ 2147483647 w 47"/>
                  <a:gd name="T7" fmla="*/ 0 h 29"/>
                  <a:gd name="T8" fmla="*/ 2147483647 w 47"/>
                  <a:gd name="T9" fmla="*/ 21474836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9">
                    <a:moveTo>
                      <a:pt x="47" y="4"/>
                    </a:moveTo>
                    <a:lnTo>
                      <a:pt x="2" y="29"/>
                    </a:lnTo>
                    <a:lnTo>
                      <a:pt x="0" y="25"/>
                    </a:lnTo>
                    <a:lnTo>
                      <a:pt x="43" y="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6" name="Line 171">
                <a:extLst>
                  <a:ext uri="{FF2B5EF4-FFF2-40B4-BE49-F238E27FC236}">
                    <a16:creationId xmlns:a16="http://schemas.microsoft.com/office/drawing/2014/main" id="{CD449962-DC0A-4ABF-A44E-B01EEFB03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312" y="2209800"/>
                <a:ext cx="58738" cy="428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7" name="Freeform 172">
                <a:extLst>
                  <a:ext uri="{FF2B5EF4-FFF2-40B4-BE49-F238E27FC236}">
                    <a16:creationId xmlns:a16="http://schemas.microsoft.com/office/drawing/2014/main" id="{19C86FCC-78E2-4657-9212-66EA07A14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587" y="2473325"/>
                <a:ext cx="41275" cy="14288"/>
              </a:xfrm>
              <a:custGeom>
                <a:avLst/>
                <a:gdLst>
                  <a:gd name="T0" fmla="*/ 2147483647 w 25"/>
                  <a:gd name="T1" fmla="*/ 0 h 9"/>
                  <a:gd name="T2" fmla="*/ 2147483647 w 25"/>
                  <a:gd name="T3" fmla="*/ 0 h 9"/>
                  <a:gd name="T4" fmla="*/ 2147483647 w 25"/>
                  <a:gd name="T5" fmla="*/ 2147483647 h 9"/>
                  <a:gd name="T6" fmla="*/ 0 w 25"/>
                  <a:gd name="T7" fmla="*/ 2147483647 h 9"/>
                  <a:gd name="T8" fmla="*/ 2147483647 w 2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5" y="0"/>
                    </a:moveTo>
                    <a:lnTo>
                      <a:pt x="22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8" name="Freeform 173">
                <a:extLst>
                  <a:ext uri="{FF2B5EF4-FFF2-40B4-BE49-F238E27FC236}">
                    <a16:creationId xmlns:a16="http://schemas.microsoft.com/office/drawing/2014/main" id="{E2E3DAE0-BD1E-4B96-96F5-4B615650D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937" y="2470150"/>
                <a:ext cx="31750" cy="9525"/>
              </a:xfrm>
              <a:custGeom>
                <a:avLst/>
                <a:gdLst>
                  <a:gd name="T0" fmla="*/ 2147483647 w 19"/>
                  <a:gd name="T1" fmla="*/ 2147483647 h 6"/>
                  <a:gd name="T2" fmla="*/ 2147483647 w 19"/>
                  <a:gd name="T3" fmla="*/ 0 h 6"/>
                  <a:gd name="T4" fmla="*/ 0 w 19"/>
                  <a:gd name="T5" fmla="*/ 0 h 6"/>
                  <a:gd name="T6" fmla="*/ 0 w 19"/>
                  <a:gd name="T7" fmla="*/ 2147483647 h 6"/>
                  <a:gd name="T8" fmla="*/ 2147483647 w 19"/>
                  <a:gd name="T9" fmla="*/ 2147483647 h 6"/>
                  <a:gd name="T10" fmla="*/ 2147483647 w 19"/>
                  <a:gd name="T11" fmla="*/ 2147483647 h 6"/>
                  <a:gd name="T12" fmla="*/ 2147483647 w 19"/>
                  <a:gd name="T13" fmla="*/ 0 h 6"/>
                  <a:gd name="T14" fmla="*/ 2147483647 w 19"/>
                  <a:gd name="T15" fmla="*/ 2147483647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6">
                    <a:moveTo>
                      <a:pt x="19" y="2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79" name="Freeform 174">
                <a:extLst>
                  <a:ext uri="{FF2B5EF4-FFF2-40B4-BE49-F238E27FC236}">
                    <a16:creationId xmlns:a16="http://schemas.microsoft.com/office/drawing/2014/main" id="{6B2B4E16-0072-4ADE-93B9-C413662F6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800" y="2473325"/>
                <a:ext cx="44450" cy="14288"/>
              </a:xfrm>
              <a:custGeom>
                <a:avLst/>
                <a:gdLst>
                  <a:gd name="T0" fmla="*/ 2147483647 w 26"/>
                  <a:gd name="T1" fmla="*/ 0 h 9"/>
                  <a:gd name="T2" fmla="*/ 2147483647 w 26"/>
                  <a:gd name="T3" fmla="*/ 0 h 9"/>
                  <a:gd name="T4" fmla="*/ 2147483647 w 26"/>
                  <a:gd name="T5" fmla="*/ 2147483647 h 9"/>
                  <a:gd name="T6" fmla="*/ 0 w 26"/>
                  <a:gd name="T7" fmla="*/ 2147483647 h 9"/>
                  <a:gd name="T8" fmla="*/ 2147483647 w 2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9">
                    <a:moveTo>
                      <a:pt x="6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0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0" name="Freeform 175">
                <a:extLst>
                  <a:ext uri="{FF2B5EF4-FFF2-40B4-BE49-F238E27FC236}">
                    <a16:creationId xmlns:a16="http://schemas.microsoft.com/office/drawing/2014/main" id="{7EA704DA-67B6-4CC3-AD46-350989193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0" y="2484438"/>
                <a:ext cx="50800" cy="7938"/>
              </a:xfrm>
              <a:custGeom>
                <a:avLst/>
                <a:gdLst>
                  <a:gd name="T0" fmla="*/ 2147483647 w 30"/>
                  <a:gd name="T1" fmla="*/ 0 h 4"/>
                  <a:gd name="T2" fmla="*/ 2147483647 w 30"/>
                  <a:gd name="T3" fmla="*/ 2147483647 h 4"/>
                  <a:gd name="T4" fmla="*/ 2147483647 w 30"/>
                  <a:gd name="T5" fmla="*/ 2147483647 h 4"/>
                  <a:gd name="T6" fmla="*/ 2147483647 w 30"/>
                  <a:gd name="T7" fmla="*/ 0 h 4"/>
                  <a:gd name="T8" fmla="*/ 2147483647 w 30"/>
                  <a:gd name="T9" fmla="*/ 0 h 4"/>
                  <a:gd name="T10" fmla="*/ 2147483647 w 30"/>
                  <a:gd name="T11" fmla="*/ 0 h 4"/>
                  <a:gd name="T12" fmla="*/ 0 w 30"/>
                  <a:gd name="T13" fmla="*/ 2147483647 h 4"/>
                  <a:gd name="T14" fmla="*/ 2147483647 w 30"/>
                  <a:gd name="T15" fmla="*/ 2147483647 h 4"/>
                  <a:gd name="T16" fmla="*/ 2147483647 w 30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4">
                    <a:moveTo>
                      <a:pt x="2" y="0"/>
                    </a:moveTo>
                    <a:lnTo>
                      <a:pt x="4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1" name="Freeform 176">
                <a:extLst>
                  <a:ext uri="{FF2B5EF4-FFF2-40B4-BE49-F238E27FC236}">
                    <a16:creationId xmlns:a16="http://schemas.microsoft.com/office/drawing/2014/main" id="{CF5DFD10-69F9-4629-907E-0CF68143C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79375" cy="49213"/>
              </a:xfrm>
              <a:custGeom>
                <a:avLst/>
                <a:gdLst>
                  <a:gd name="T0" fmla="*/ 0 w 47"/>
                  <a:gd name="T1" fmla="*/ 2147483647 h 29"/>
                  <a:gd name="T2" fmla="*/ 2147483647 w 47"/>
                  <a:gd name="T3" fmla="*/ 2147483647 h 29"/>
                  <a:gd name="T4" fmla="*/ 2147483647 w 47"/>
                  <a:gd name="T5" fmla="*/ 2147483647 h 29"/>
                  <a:gd name="T6" fmla="*/ 2147483647 w 47"/>
                  <a:gd name="T7" fmla="*/ 0 h 29"/>
                  <a:gd name="T8" fmla="*/ 0 w 47"/>
                  <a:gd name="T9" fmla="*/ 21474836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9">
                    <a:moveTo>
                      <a:pt x="0" y="4"/>
                    </a:moveTo>
                    <a:lnTo>
                      <a:pt x="43" y="29"/>
                    </a:lnTo>
                    <a:lnTo>
                      <a:pt x="47" y="25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2" name="Freeform 177">
                <a:extLst>
                  <a:ext uri="{FF2B5EF4-FFF2-40B4-BE49-F238E27FC236}">
                    <a16:creationId xmlns:a16="http://schemas.microsoft.com/office/drawing/2014/main" id="{A433AF4B-1476-413B-B58A-2A434E4A8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462" y="2316163"/>
                <a:ext cx="55563" cy="163513"/>
              </a:xfrm>
              <a:custGeom>
                <a:avLst/>
                <a:gdLst>
                  <a:gd name="T0" fmla="*/ 2147483647 w 33"/>
                  <a:gd name="T1" fmla="*/ 0 h 97"/>
                  <a:gd name="T2" fmla="*/ 0 w 33"/>
                  <a:gd name="T3" fmla="*/ 2147483647 h 97"/>
                  <a:gd name="T4" fmla="*/ 2147483647 w 33"/>
                  <a:gd name="T5" fmla="*/ 2147483647 h 97"/>
                  <a:gd name="T6" fmla="*/ 2147483647 w 33"/>
                  <a:gd name="T7" fmla="*/ 2147483647 h 97"/>
                  <a:gd name="T8" fmla="*/ 2147483647 w 33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97">
                    <a:moveTo>
                      <a:pt x="29" y="0"/>
                    </a:moveTo>
                    <a:lnTo>
                      <a:pt x="0" y="95"/>
                    </a:lnTo>
                    <a:lnTo>
                      <a:pt x="4" y="97"/>
                    </a:lnTo>
                    <a:lnTo>
                      <a:pt x="33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3" name="Freeform 178">
                <a:extLst>
                  <a:ext uri="{FF2B5EF4-FFF2-40B4-BE49-F238E27FC236}">
                    <a16:creationId xmlns:a16="http://schemas.microsoft.com/office/drawing/2014/main" id="{775E7FB0-56B3-40A8-8D3A-26BA1028F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225" y="2316163"/>
                <a:ext cx="55563" cy="163513"/>
              </a:xfrm>
              <a:custGeom>
                <a:avLst/>
                <a:gdLst>
                  <a:gd name="T0" fmla="*/ 2147483647 w 33"/>
                  <a:gd name="T1" fmla="*/ 0 h 97"/>
                  <a:gd name="T2" fmla="*/ 2147483647 w 33"/>
                  <a:gd name="T3" fmla="*/ 2147483647 h 97"/>
                  <a:gd name="T4" fmla="*/ 2147483647 w 33"/>
                  <a:gd name="T5" fmla="*/ 2147483647 h 97"/>
                  <a:gd name="T6" fmla="*/ 0 w 33"/>
                  <a:gd name="T7" fmla="*/ 2147483647 h 97"/>
                  <a:gd name="T8" fmla="*/ 2147483647 w 33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97">
                    <a:moveTo>
                      <a:pt x="4" y="0"/>
                    </a:moveTo>
                    <a:lnTo>
                      <a:pt x="33" y="95"/>
                    </a:lnTo>
                    <a:lnTo>
                      <a:pt x="28" y="97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4" name="Freeform 179">
                <a:extLst>
                  <a:ext uri="{FF2B5EF4-FFF2-40B4-BE49-F238E27FC236}">
                    <a16:creationId xmlns:a16="http://schemas.microsoft.com/office/drawing/2014/main" id="{546D09C1-25B0-4B55-8A40-C4F862563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150" y="2366963"/>
                <a:ext cx="107950" cy="11113"/>
              </a:xfrm>
              <a:custGeom>
                <a:avLst/>
                <a:gdLst>
                  <a:gd name="T0" fmla="*/ 2147483647 w 64"/>
                  <a:gd name="T1" fmla="*/ 2147483647 h 6"/>
                  <a:gd name="T2" fmla="*/ 2147483647 w 64"/>
                  <a:gd name="T3" fmla="*/ 0 h 6"/>
                  <a:gd name="T4" fmla="*/ 2147483647 w 64"/>
                  <a:gd name="T5" fmla="*/ 0 h 6"/>
                  <a:gd name="T6" fmla="*/ 2147483647 w 64"/>
                  <a:gd name="T7" fmla="*/ 0 h 6"/>
                  <a:gd name="T8" fmla="*/ 0 w 64"/>
                  <a:gd name="T9" fmla="*/ 0 h 6"/>
                  <a:gd name="T10" fmla="*/ 0 w 64"/>
                  <a:gd name="T11" fmla="*/ 2147483647 h 6"/>
                  <a:gd name="T12" fmla="*/ 2147483647 w 64"/>
                  <a:gd name="T13" fmla="*/ 2147483647 h 6"/>
                  <a:gd name="T14" fmla="*/ 2147483647 w 64"/>
                  <a:gd name="T15" fmla="*/ 2147483647 h 6"/>
                  <a:gd name="T16" fmla="*/ 2147483647 w 64"/>
                  <a:gd name="T17" fmla="*/ 2147483647 h 6"/>
                  <a:gd name="T18" fmla="*/ 2147483647 w 64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" h="6">
                    <a:moveTo>
                      <a:pt x="64" y="2"/>
                    </a:moveTo>
                    <a:lnTo>
                      <a:pt x="64" y="0"/>
                    </a:lnTo>
                    <a:lnTo>
                      <a:pt x="57" y="0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57" y="6"/>
                    </a:lnTo>
                    <a:lnTo>
                      <a:pt x="64" y="6"/>
                    </a:lnTo>
                    <a:lnTo>
                      <a:pt x="6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5" name="Freeform 180">
                <a:extLst>
                  <a:ext uri="{FF2B5EF4-FFF2-40B4-BE49-F238E27FC236}">
                    <a16:creationId xmlns:a16="http://schemas.microsoft.com/office/drawing/2014/main" id="{3DB3558D-7B87-4EC8-AD28-42534993B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925" y="2473325"/>
                <a:ext cx="19050" cy="19050"/>
              </a:xfrm>
              <a:custGeom>
                <a:avLst/>
                <a:gdLst>
                  <a:gd name="T0" fmla="*/ 2147483647 w 11"/>
                  <a:gd name="T1" fmla="*/ 2147483647 h 11"/>
                  <a:gd name="T2" fmla="*/ 2147483647 w 11"/>
                  <a:gd name="T3" fmla="*/ 2147483647 h 11"/>
                  <a:gd name="T4" fmla="*/ 2147483647 w 11"/>
                  <a:gd name="T5" fmla="*/ 0 h 11"/>
                  <a:gd name="T6" fmla="*/ 0 w 11"/>
                  <a:gd name="T7" fmla="*/ 2147483647 h 11"/>
                  <a:gd name="T8" fmla="*/ 2147483647 w 11"/>
                  <a:gd name="T9" fmla="*/ 2147483647 h 11"/>
                  <a:gd name="T10" fmla="*/ 2147483647 w 11"/>
                  <a:gd name="T11" fmla="*/ 2147483647 h 11"/>
                  <a:gd name="T12" fmla="*/ 2147483647 w 11"/>
                  <a:gd name="T13" fmla="*/ 2147483647 h 11"/>
                  <a:gd name="T14" fmla="*/ 2147483647 w 11"/>
                  <a:gd name="T15" fmla="*/ 2147483647 h 11"/>
                  <a:gd name="T16" fmla="*/ 2147483647 w 11"/>
                  <a:gd name="T17" fmla="*/ 2147483647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5" y="11"/>
                    </a:moveTo>
                    <a:lnTo>
                      <a:pt x="7" y="7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7" y="7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6" name="Freeform 181">
                <a:extLst>
                  <a:ext uri="{FF2B5EF4-FFF2-40B4-BE49-F238E27FC236}">
                    <a16:creationId xmlns:a16="http://schemas.microsoft.com/office/drawing/2014/main" id="{903C4106-5792-47FB-9977-850B6DB5F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1825" y="2470150"/>
                <a:ext cx="14288" cy="22225"/>
              </a:xfrm>
              <a:custGeom>
                <a:avLst/>
                <a:gdLst>
                  <a:gd name="T0" fmla="*/ 2147483647 w 9"/>
                  <a:gd name="T1" fmla="*/ 0 h 13"/>
                  <a:gd name="T2" fmla="*/ 2147483647 w 9"/>
                  <a:gd name="T3" fmla="*/ 2147483647 h 13"/>
                  <a:gd name="T4" fmla="*/ 0 w 9"/>
                  <a:gd name="T5" fmla="*/ 2147483647 h 13"/>
                  <a:gd name="T6" fmla="*/ 2147483647 w 9"/>
                  <a:gd name="T7" fmla="*/ 2147483647 h 13"/>
                  <a:gd name="T8" fmla="*/ 2147483647 w 9"/>
                  <a:gd name="T9" fmla="*/ 2147483647 h 13"/>
                  <a:gd name="T10" fmla="*/ 2147483647 w 9"/>
                  <a:gd name="T11" fmla="*/ 0 h 13"/>
                  <a:gd name="T12" fmla="*/ 2147483647 w 9"/>
                  <a:gd name="T13" fmla="*/ 0 h 13"/>
                  <a:gd name="T14" fmla="*/ 2147483647 w 9"/>
                  <a:gd name="T15" fmla="*/ 2147483647 h 13"/>
                  <a:gd name="T16" fmla="*/ 2147483647 w 9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3">
                    <a:moveTo>
                      <a:pt x="7" y="0"/>
                    </a:moveTo>
                    <a:lnTo>
                      <a:pt x="5" y="2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9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7" name="Freeform 182">
                <a:extLst>
                  <a:ext uri="{FF2B5EF4-FFF2-40B4-BE49-F238E27FC236}">
                    <a16:creationId xmlns:a16="http://schemas.microsoft.com/office/drawing/2014/main" id="{92F6A440-C8D8-4BB7-8B96-9BEE927B7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550" y="2473325"/>
                <a:ext cx="19050" cy="19050"/>
              </a:xfrm>
              <a:custGeom>
                <a:avLst/>
                <a:gdLst>
                  <a:gd name="T0" fmla="*/ 2147483647 w 11"/>
                  <a:gd name="T1" fmla="*/ 2147483647 h 11"/>
                  <a:gd name="T2" fmla="*/ 2147483647 w 11"/>
                  <a:gd name="T3" fmla="*/ 2147483647 h 11"/>
                  <a:gd name="T4" fmla="*/ 2147483647 w 11"/>
                  <a:gd name="T5" fmla="*/ 0 h 11"/>
                  <a:gd name="T6" fmla="*/ 0 w 11"/>
                  <a:gd name="T7" fmla="*/ 2147483647 h 11"/>
                  <a:gd name="T8" fmla="*/ 2147483647 w 11"/>
                  <a:gd name="T9" fmla="*/ 2147483647 h 11"/>
                  <a:gd name="T10" fmla="*/ 2147483647 w 11"/>
                  <a:gd name="T11" fmla="*/ 2147483647 h 11"/>
                  <a:gd name="T12" fmla="*/ 2147483647 w 11"/>
                  <a:gd name="T13" fmla="*/ 2147483647 h 11"/>
                  <a:gd name="T14" fmla="*/ 2147483647 w 11"/>
                  <a:gd name="T15" fmla="*/ 2147483647 h 11"/>
                  <a:gd name="T16" fmla="*/ 2147483647 w 11"/>
                  <a:gd name="T17" fmla="*/ 2147483647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7" y="11"/>
                    </a:moveTo>
                    <a:lnTo>
                      <a:pt x="9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9" y="7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8" name="Freeform 183">
                <a:extLst>
                  <a:ext uri="{FF2B5EF4-FFF2-40B4-BE49-F238E27FC236}">
                    <a16:creationId xmlns:a16="http://schemas.microsoft.com/office/drawing/2014/main" id="{E8EA7AB7-2136-40FD-BE18-4A158231C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625" y="2470150"/>
                <a:ext cx="17463" cy="22225"/>
              </a:xfrm>
              <a:custGeom>
                <a:avLst/>
                <a:gdLst>
                  <a:gd name="T0" fmla="*/ 2147483647 w 10"/>
                  <a:gd name="T1" fmla="*/ 0 h 13"/>
                  <a:gd name="T2" fmla="*/ 2147483647 w 10"/>
                  <a:gd name="T3" fmla="*/ 2147483647 h 13"/>
                  <a:gd name="T4" fmla="*/ 0 w 10"/>
                  <a:gd name="T5" fmla="*/ 2147483647 h 13"/>
                  <a:gd name="T6" fmla="*/ 2147483647 w 10"/>
                  <a:gd name="T7" fmla="*/ 2147483647 h 13"/>
                  <a:gd name="T8" fmla="*/ 2147483647 w 10"/>
                  <a:gd name="T9" fmla="*/ 2147483647 h 13"/>
                  <a:gd name="T10" fmla="*/ 2147483647 w 10"/>
                  <a:gd name="T11" fmla="*/ 0 h 13"/>
                  <a:gd name="T12" fmla="*/ 2147483647 w 10"/>
                  <a:gd name="T13" fmla="*/ 0 h 13"/>
                  <a:gd name="T14" fmla="*/ 2147483647 w 10"/>
                  <a:gd name="T15" fmla="*/ 2147483647 h 13"/>
                  <a:gd name="T16" fmla="*/ 2147483647 w 10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3">
                    <a:moveTo>
                      <a:pt x="8" y="0"/>
                    </a:moveTo>
                    <a:lnTo>
                      <a:pt x="6" y="2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89" name="Line 184">
                <a:extLst>
                  <a:ext uri="{FF2B5EF4-FFF2-40B4-BE49-F238E27FC236}">
                    <a16:creationId xmlns:a16="http://schemas.microsoft.com/office/drawing/2014/main" id="{27A2CDCA-D397-4D09-BFBF-C65252A24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8962" y="2324100"/>
                <a:ext cx="155575" cy="15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0" name="Line 185">
                <a:extLst>
                  <a:ext uri="{FF2B5EF4-FFF2-40B4-BE49-F238E27FC236}">
                    <a16:creationId xmlns:a16="http://schemas.microsoft.com/office/drawing/2014/main" id="{2E55A19D-CF0F-4E40-AF1C-BDC8CAE41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9437" y="2281238"/>
                <a:ext cx="123825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1" name="Rectangle 186">
                <a:extLst>
                  <a:ext uri="{FF2B5EF4-FFF2-40B4-BE49-F238E27FC236}">
                    <a16:creationId xmlns:a16="http://schemas.microsoft.com/office/drawing/2014/main" id="{33FC6F2E-0316-4CE4-8863-92B03EC63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437" y="2332038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Rectangle 187">
                <a:extLst>
                  <a:ext uri="{FF2B5EF4-FFF2-40B4-BE49-F238E27FC236}">
                    <a16:creationId xmlns:a16="http://schemas.microsoft.com/office/drawing/2014/main" id="{22290F44-FC1E-406F-9BDA-55B59ED4A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937" y="2328863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Line 188">
                <a:extLst>
                  <a:ext uri="{FF2B5EF4-FFF2-40B4-BE49-F238E27FC236}">
                    <a16:creationId xmlns:a16="http://schemas.microsoft.com/office/drawing/2014/main" id="{01884FEC-19FE-438C-8D08-8A83D5F8F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4362" y="2251075"/>
                <a:ext cx="123825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4" name="Line 189">
                <a:extLst>
                  <a:ext uri="{FF2B5EF4-FFF2-40B4-BE49-F238E27FC236}">
                    <a16:creationId xmlns:a16="http://schemas.microsoft.com/office/drawing/2014/main" id="{7FD89EB0-ACBC-477D-98A7-08BBD1B38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9125" y="2198688"/>
                <a:ext cx="103188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5" name="Line 190">
                <a:extLst>
                  <a:ext uri="{FF2B5EF4-FFF2-40B4-BE49-F238E27FC236}">
                    <a16:creationId xmlns:a16="http://schemas.microsoft.com/office/drawing/2014/main" id="{0DEDDE2E-6686-4C17-BBAA-007E4A52B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2312" y="2138363"/>
                <a:ext cx="26988" cy="682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6" name="Line 191">
                <a:extLst>
                  <a:ext uri="{FF2B5EF4-FFF2-40B4-BE49-F238E27FC236}">
                    <a16:creationId xmlns:a16="http://schemas.microsoft.com/office/drawing/2014/main" id="{A5F02CB0-8A05-4F5E-8167-FA3EC7978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6600" y="2327275"/>
                <a:ext cx="176213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7" name="Line 192">
                <a:extLst>
                  <a:ext uri="{FF2B5EF4-FFF2-40B4-BE49-F238E27FC236}">
                    <a16:creationId xmlns:a16="http://schemas.microsoft.com/office/drawing/2014/main" id="{989BCD46-95C0-4DC0-9805-0DC919CD8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050" y="2274888"/>
                <a:ext cx="123825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8" name="Line 193">
                <a:extLst>
                  <a:ext uri="{FF2B5EF4-FFF2-40B4-BE49-F238E27FC236}">
                    <a16:creationId xmlns:a16="http://schemas.microsoft.com/office/drawing/2014/main" id="{302C55AF-93EC-43E7-8ADB-2345C5DEF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412" y="2252663"/>
                <a:ext cx="125413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299" name="Line 194">
                <a:extLst>
                  <a:ext uri="{FF2B5EF4-FFF2-40B4-BE49-F238E27FC236}">
                    <a16:creationId xmlns:a16="http://schemas.microsoft.com/office/drawing/2014/main" id="{B6C3D9F0-BD24-4422-96C6-8050F3798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46287" y="2201863"/>
                <a:ext cx="107950" cy="492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0" name="Line 195">
                <a:extLst>
                  <a:ext uri="{FF2B5EF4-FFF2-40B4-BE49-F238E27FC236}">
                    <a16:creationId xmlns:a16="http://schemas.microsoft.com/office/drawing/2014/main" id="{3A87B1E5-A97E-4A13-A882-D07992E57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20887" y="2138363"/>
                <a:ext cx="22225" cy="6350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1" name="Line 196">
                <a:extLst>
                  <a:ext uri="{FF2B5EF4-FFF2-40B4-BE49-F238E27FC236}">
                    <a16:creationId xmlns:a16="http://schemas.microsoft.com/office/drawing/2014/main" id="{36535951-8853-4428-A89B-679D643A5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675" y="2208213"/>
                <a:ext cx="20638" cy="1158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2" name="Line 197">
                <a:extLst>
                  <a:ext uri="{FF2B5EF4-FFF2-40B4-BE49-F238E27FC236}">
                    <a16:creationId xmlns:a16="http://schemas.microsoft.com/office/drawing/2014/main" id="{A5B764FF-1B76-4C83-9AB3-7FFB2D456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700" y="2208213"/>
                <a:ext cx="12700" cy="1190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3" name="Rectangle 198">
                <a:extLst>
                  <a:ext uri="{FF2B5EF4-FFF2-40B4-BE49-F238E27FC236}">
                    <a16:creationId xmlns:a16="http://schemas.microsoft.com/office/drawing/2014/main" id="{6BD28B0F-3B9A-4428-BDB7-DC9E4E540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525" y="2332038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Rectangle 199">
                <a:extLst>
                  <a:ext uri="{FF2B5EF4-FFF2-40B4-BE49-F238E27FC236}">
                    <a16:creationId xmlns:a16="http://schemas.microsoft.com/office/drawing/2014/main" id="{ED7906F7-AD06-48FD-89F6-ADD3EDC79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025" y="2332038"/>
                <a:ext cx="17463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Rectangle 200">
                <a:extLst>
                  <a:ext uri="{FF2B5EF4-FFF2-40B4-BE49-F238E27FC236}">
                    <a16:creationId xmlns:a16="http://schemas.microsoft.com/office/drawing/2014/main" id="{495D7053-FF3B-4480-8B8E-531585B4F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775" y="2254250"/>
                <a:ext cx="19050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Line 201">
                <a:extLst>
                  <a:ext uri="{FF2B5EF4-FFF2-40B4-BE49-F238E27FC236}">
                    <a16:creationId xmlns:a16="http://schemas.microsoft.com/office/drawing/2014/main" id="{B4C02A81-D284-4C4C-92A4-90E4AF4FC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9612" y="2252663"/>
                <a:ext cx="41275" cy="2540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7" name="Line 202">
                <a:extLst>
                  <a:ext uri="{FF2B5EF4-FFF2-40B4-BE49-F238E27FC236}">
                    <a16:creationId xmlns:a16="http://schemas.microsoft.com/office/drawing/2014/main" id="{2ED25622-BBC8-4887-A180-B266A9F2A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2312" y="2206625"/>
                <a:ext cx="53975" cy="4445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8" name="Line 203">
                <a:extLst>
                  <a:ext uri="{FF2B5EF4-FFF2-40B4-BE49-F238E27FC236}">
                    <a16:creationId xmlns:a16="http://schemas.microsoft.com/office/drawing/2014/main" id="{FFFDCF10-CD0C-42BC-AC7B-D784CE92D4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8337" y="2371725"/>
                <a:ext cx="69850" cy="809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09" name="Line 204">
                <a:extLst>
                  <a:ext uri="{FF2B5EF4-FFF2-40B4-BE49-F238E27FC236}">
                    <a16:creationId xmlns:a16="http://schemas.microsoft.com/office/drawing/2014/main" id="{2E4AF8BC-42EE-45BD-B7AB-5D0F5655E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537" y="2371725"/>
                <a:ext cx="85725" cy="809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0" name="Line 205">
                <a:extLst>
                  <a:ext uri="{FF2B5EF4-FFF2-40B4-BE49-F238E27FC236}">
                    <a16:creationId xmlns:a16="http://schemas.microsoft.com/office/drawing/2014/main" id="{5361D77C-9F5A-4E5E-9004-F46F50804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7875" y="2378075"/>
                <a:ext cx="17463" cy="238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1" name="Line 206">
                <a:extLst>
                  <a:ext uri="{FF2B5EF4-FFF2-40B4-BE49-F238E27FC236}">
                    <a16:creationId xmlns:a16="http://schemas.microsoft.com/office/drawing/2014/main" id="{87BBD9D2-9332-4AAC-A917-F86116B9E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58975" y="2371725"/>
                <a:ext cx="25400" cy="301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2" name="Line 207">
                <a:extLst>
                  <a:ext uri="{FF2B5EF4-FFF2-40B4-BE49-F238E27FC236}">
                    <a16:creationId xmlns:a16="http://schemas.microsoft.com/office/drawing/2014/main" id="{5562BBC6-BD98-4EF2-8EEB-79863E26F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47862" y="2408238"/>
                <a:ext cx="36513" cy="15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3" name="Line 208">
                <a:extLst>
                  <a:ext uri="{FF2B5EF4-FFF2-40B4-BE49-F238E27FC236}">
                    <a16:creationId xmlns:a16="http://schemas.microsoft.com/office/drawing/2014/main" id="{80CEC8EF-23CE-4449-80E1-9A60EEC01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2637" y="2408238"/>
                <a:ext cx="31750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4" name="Line 209">
                <a:extLst>
                  <a:ext uri="{FF2B5EF4-FFF2-40B4-BE49-F238E27FC236}">
                    <a16:creationId xmlns:a16="http://schemas.microsoft.com/office/drawing/2014/main" id="{F7A4CE1C-A59E-4ABD-AF57-4E927F7BD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73262" y="2332038"/>
                <a:ext cx="41275" cy="396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5" name="Line 210">
                <a:extLst>
                  <a:ext uri="{FF2B5EF4-FFF2-40B4-BE49-F238E27FC236}">
                    <a16:creationId xmlns:a16="http://schemas.microsoft.com/office/drawing/2014/main" id="{353B09E8-CFB5-47E5-B98C-3C20BAD02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537" y="2327275"/>
                <a:ext cx="42863" cy="4445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6" name="Freeform 211">
                <a:extLst>
                  <a:ext uri="{FF2B5EF4-FFF2-40B4-BE49-F238E27FC236}">
                    <a16:creationId xmlns:a16="http://schemas.microsoft.com/office/drawing/2014/main" id="{F341F540-815B-4141-8FC6-46A12A80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206625"/>
                <a:ext cx="76200" cy="41275"/>
              </a:xfrm>
              <a:custGeom>
                <a:avLst/>
                <a:gdLst>
                  <a:gd name="T0" fmla="*/ 2147483647 w 45"/>
                  <a:gd name="T1" fmla="*/ 2147483647 h 25"/>
                  <a:gd name="T2" fmla="*/ 2147483647 w 45"/>
                  <a:gd name="T3" fmla="*/ 2147483647 h 25"/>
                  <a:gd name="T4" fmla="*/ 2147483647 w 45"/>
                  <a:gd name="T5" fmla="*/ 2147483647 h 25"/>
                  <a:gd name="T6" fmla="*/ 0 w 45"/>
                  <a:gd name="T7" fmla="*/ 0 h 25"/>
                  <a:gd name="T8" fmla="*/ 2147483647 w 45"/>
                  <a:gd name="T9" fmla="*/ 2147483647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25">
                    <a:moveTo>
                      <a:pt x="10" y="4"/>
                    </a:moveTo>
                    <a:lnTo>
                      <a:pt x="42" y="25"/>
                    </a:lnTo>
                    <a:lnTo>
                      <a:pt x="45" y="25"/>
                    </a:lnTo>
                    <a:lnTo>
                      <a:pt x="0" y="0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7" name="Freeform 212">
                <a:extLst>
                  <a:ext uri="{FF2B5EF4-FFF2-40B4-BE49-F238E27FC236}">
                    <a16:creationId xmlns:a16="http://schemas.microsoft.com/office/drawing/2014/main" id="{E09C20AE-C4E9-47D3-926F-13799F91D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247900"/>
                <a:ext cx="82550" cy="6350"/>
              </a:xfrm>
              <a:custGeom>
                <a:avLst/>
                <a:gdLst>
                  <a:gd name="T0" fmla="*/ 2147483647 w 49"/>
                  <a:gd name="T1" fmla="*/ 2147483647 h 4"/>
                  <a:gd name="T2" fmla="*/ 2147483647 w 49"/>
                  <a:gd name="T3" fmla="*/ 0 h 4"/>
                  <a:gd name="T4" fmla="*/ 0 w 49"/>
                  <a:gd name="T5" fmla="*/ 0 h 4"/>
                  <a:gd name="T6" fmla="*/ 0 w 49"/>
                  <a:gd name="T7" fmla="*/ 2147483647 h 4"/>
                  <a:gd name="T8" fmla="*/ 2147483647 w 49"/>
                  <a:gd name="T9" fmla="*/ 2147483647 h 4"/>
                  <a:gd name="T10" fmla="*/ 2147483647 w 49"/>
                  <a:gd name="T11" fmla="*/ 2147483647 h 4"/>
                  <a:gd name="T12" fmla="*/ 2147483647 w 49"/>
                  <a:gd name="T13" fmla="*/ 2147483647 h 4"/>
                  <a:gd name="T14" fmla="*/ 2147483647 w 49"/>
                  <a:gd name="T15" fmla="*/ 2147483647 h 4"/>
                  <a:gd name="T16" fmla="*/ 2147483647 w 49"/>
                  <a:gd name="T17" fmla="*/ 2147483647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">
                    <a:moveTo>
                      <a:pt x="49" y="2"/>
                    </a:moveTo>
                    <a:lnTo>
                      <a:pt x="47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7" y="4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9" y="4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8" name="Freeform 213">
                <a:extLst>
                  <a:ext uri="{FF2B5EF4-FFF2-40B4-BE49-F238E27FC236}">
                    <a16:creationId xmlns:a16="http://schemas.microsoft.com/office/drawing/2014/main" id="{80CA0B2B-1A75-4DB7-8292-F29BC940C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4850" y="2312988"/>
                <a:ext cx="82550" cy="11113"/>
              </a:xfrm>
              <a:custGeom>
                <a:avLst/>
                <a:gdLst>
                  <a:gd name="T0" fmla="*/ 2147483647 w 49"/>
                  <a:gd name="T1" fmla="*/ 2147483647 h 6"/>
                  <a:gd name="T2" fmla="*/ 2147483647 w 49"/>
                  <a:gd name="T3" fmla="*/ 0 h 6"/>
                  <a:gd name="T4" fmla="*/ 0 w 49"/>
                  <a:gd name="T5" fmla="*/ 0 h 6"/>
                  <a:gd name="T6" fmla="*/ 0 w 49"/>
                  <a:gd name="T7" fmla="*/ 2147483647 h 6"/>
                  <a:gd name="T8" fmla="*/ 2147483647 w 49"/>
                  <a:gd name="T9" fmla="*/ 2147483647 h 6"/>
                  <a:gd name="T10" fmla="*/ 2147483647 w 49"/>
                  <a:gd name="T11" fmla="*/ 2147483647 h 6"/>
                  <a:gd name="T12" fmla="*/ 2147483647 w 49"/>
                  <a:gd name="T13" fmla="*/ 2147483647 h 6"/>
                  <a:gd name="T14" fmla="*/ 2147483647 w 49"/>
                  <a:gd name="T15" fmla="*/ 2147483647 h 6"/>
                  <a:gd name="T16" fmla="*/ 2147483647 w 49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6">
                    <a:moveTo>
                      <a:pt x="49" y="4"/>
                    </a:moveTo>
                    <a:lnTo>
                      <a:pt x="4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47" y="6"/>
                    </a:lnTo>
                    <a:lnTo>
                      <a:pt x="49" y="4"/>
                    </a:lnTo>
                    <a:lnTo>
                      <a:pt x="47" y="6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19" name="Freeform 214">
                <a:extLst>
                  <a:ext uri="{FF2B5EF4-FFF2-40B4-BE49-F238E27FC236}">
                    <a16:creationId xmlns:a16="http://schemas.microsoft.com/office/drawing/2014/main" id="{B1F3D231-8DC7-48EF-83F0-F3AA55275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1050" y="2274888"/>
                <a:ext cx="6350" cy="46038"/>
              </a:xfrm>
              <a:custGeom>
                <a:avLst/>
                <a:gdLst>
                  <a:gd name="T0" fmla="*/ 2147483647 w 4"/>
                  <a:gd name="T1" fmla="*/ 0 h 27"/>
                  <a:gd name="T2" fmla="*/ 0 w 4"/>
                  <a:gd name="T3" fmla="*/ 2147483647 h 27"/>
                  <a:gd name="T4" fmla="*/ 0 w 4"/>
                  <a:gd name="T5" fmla="*/ 2147483647 h 27"/>
                  <a:gd name="T6" fmla="*/ 2147483647 w 4"/>
                  <a:gd name="T7" fmla="*/ 2147483647 h 27"/>
                  <a:gd name="T8" fmla="*/ 2147483647 w 4"/>
                  <a:gd name="T9" fmla="*/ 2147483647 h 27"/>
                  <a:gd name="T10" fmla="*/ 2147483647 w 4"/>
                  <a:gd name="T11" fmla="*/ 0 h 27"/>
                  <a:gd name="T12" fmla="*/ 2147483647 w 4"/>
                  <a:gd name="T13" fmla="*/ 2147483647 h 27"/>
                  <a:gd name="T14" fmla="*/ 2147483647 w 4"/>
                  <a:gd name="T15" fmla="*/ 0 h 27"/>
                  <a:gd name="T16" fmla="*/ 2147483647 w 4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7">
                    <a:moveTo>
                      <a:pt x="2" y="0"/>
                    </a:moveTo>
                    <a:lnTo>
                      <a:pt x="0" y="2"/>
                    </a:lnTo>
                    <a:lnTo>
                      <a:pt x="0" y="27"/>
                    </a:lnTo>
                    <a:lnTo>
                      <a:pt x="4" y="27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0" name="Freeform 215">
                <a:extLst>
                  <a:ext uri="{FF2B5EF4-FFF2-40B4-BE49-F238E27FC236}">
                    <a16:creationId xmlns:a16="http://schemas.microsoft.com/office/drawing/2014/main" id="{CD0A15B8-40D3-4246-8972-B410CE11B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82550" cy="9525"/>
              </a:xfrm>
              <a:custGeom>
                <a:avLst/>
                <a:gdLst>
                  <a:gd name="T0" fmla="*/ 0 w 49"/>
                  <a:gd name="T1" fmla="*/ 2147483647 h 6"/>
                  <a:gd name="T2" fmla="*/ 2147483647 w 49"/>
                  <a:gd name="T3" fmla="*/ 2147483647 h 6"/>
                  <a:gd name="T4" fmla="*/ 2147483647 w 49"/>
                  <a:gd name="T5" fmla="*/ 2147483647 h 6"/>
                  <a:gd name="T6" fmla="*/ 2147483647 w 49"/>
                  <a:gd name="T7" fmla="*/ 0 h 6"/>
                  <a:gd name="T8" fmla="*/ 2147483647 w 49"/>
                  <a:gd name="T9" fmla="*/ 0 h 6"/>
                  <a:gd name="T10" fmla="*/ 0 w 49"/>
                  <a:gd name="T11" fmla="*/ 2147483647 h 6"/>
                  <a:gd name="T12" fmla="*/ 2147483647 w 49"/>
                  <a:gd name="T13" fmla="*/ 0 h 6"/>
                  <a:gd name="T14" fmla="*/ 0 w 49"/>
                  <a:gd name="T15" fmla="*/ 0 h 6"/>
                  <a:gd name="T16" fmla="*/ 0 w 49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6">
                    <a:moveTo>
                      <a:pt x="0" y="2"/>
                    </a:moveTo>
                    <a:lnTo>
                      <a:pt x="2" y="6"/>
                    </a:lnTo>
                    <a:lnTo>
                      <a:pt x="49" y="6"/>
                    </a:lnTo>
                    <a:lnTo>
                      <a:pt x="49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1" name="Freeform 216">
                <a:extLst>
                  <a:ext uri="{FF2B5EF4-FFF2-40B4-BE49-F238E27FC236}">
                    <a16:creationId xmlns:a16="http://schemas.microsoft.com/office/drawing/2014/main" id="{D047FFF0-EB5B-457C-8C17-9A5565854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8063"/>
                <a:ext cx="7938" cy="46038"/>
              </a:xfrm>
              <a:custGeom>
                <a:avLst/>
                <a:gdLst>
                  <a:gd name="T0" fmla="*/ 2147483647 w 5"/>
                  <a:gd name="T1" fmla="*/ 2147483647 h 27"/>
                  <a:gd name="T2" fmla="*/ 2147483647 w 5"/>
                  <a:gd name="T3" fmla="*/ 2147483647 h 27"/>
                  <a:gd name="T4" fmla="*/ 2147483647 w 5"/>
                  <a:gd name="T5" fmla="*/ 0 h 27"/>
                  <a:gd name="T6" fmla="*/ 0 w 5"/>
                  <a:gd name="T7" fmla="*/ 0 h 27"/>
                  <a:gd name="T8" fmla="*/ 0 w 5"/>
                  <a:gd name="T9" fmla="*/ 2147483647 h 27"/>
                  <a:gd name="T10" fmla="*/ 2147483647 w 5"/>
                  <a:gd name="T11" fmla="*/ 2147483647 h 27"/>
                  <a:gd name="T12" fmla="*/ 0 w 5"/>
                  <a:gd name="T13" fmla="*/ 2147483647 h 27"/>
                  <a:gd name="T14" fmla="*/ 0 w 5"/>
                  <a:gd name="T15" fmla="*/ 2147483647 h 27"/>
                  <a:gd name="T16" fmla="*/ 2147483647 w 5"/>
                  <a:gd name="T17" fmla="*/ 214748364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27">
                    <a:moveTo>
                      <a:pt x="2" y="27"/>
                    </a:moveTo>
                    <a:lnTo>
                      <a:pt x="5" y="2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2" name="Freeform 217">
                <a:extLst>
                  <a:ext uri="{FF2B5EF4-FFF2-40B4-BE49-F238E27FC236}">
                    <a16:creationId xmlns:a16="http://schemas.microsoft.com/office/drawing/2014/main" id="{DA84A937-5D41-40CF-A37E-88A88C4E6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237" y="2484438"/>
                <a:ext cx="47625" cy="7938"/>
              </a:xfrm>
              <a:custGeom>
                <a:avLst/>
                <a:gdLst>
                  <a:gd name="T0" fmla="*/ 2147483647 w 29"/>
                  <a:gd name="T1" fmla="*/ 0 h 4"/>
                  <a:gd name="T2" fmla="*/ 2147483647 w 29"/>
                  <a:gd name="T3" fmla="*/ 2147483647 h 4"/>
                  <a:gd name="T4" fmla="*/ 2147483647 w 29"/>
                  <a:gd name="T5" fmla="*/ 2147483647 h 4"/>
                  <a:gd name="T6" fmla="*/ 2147483647 w 29"/>
                  <a:gd name="T7" fmla="*/ 0 h 4"/>
                  <a:gd name="T8" fmla="*/ 2147483647 w 29"/>
                  <a:gd name="T9" fmla="*/ 0 h 4"/>
                  <a:gd name="T10" fmla="*/ 2147483647 w 29"/>
                  <a:gd name="T11" fmla="*/ 0 h 4"/>
                  <a:gd name="T12" fmla="*/ 0 w 29"/>
                  <a:gd name="T13" fmla="*/ 2147483647 h 4"/>
                  <a:gd name="T14" fmla="*/ 2147483647 w 29"/>
                  <a:gd name="T15" fmla="*/ 2147483647 h 4"/>
                  <a:gd name="T16" fmla="*/ 2147483647 w 29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4">
                    <a:moveTo>
                      <a:pt x="2" y="0"/>
                    </a:moveTo>
                    <a:lnTo>
                      <a:pt x="4" y="4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3" name="Freeform 218">
                <a:extLst>
                  <a:ext uri="{FF2B5EF4-FFF2-40B4-BE49-F238E27FC236}">
                    <a16:creationId xmlns:a16="http://schemas.microsoft.com/office/drawing/2014/main" id="{0F2D111B-D0E1-43D7-BEA7-FDDE4568C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325" y="2470150"/>
                <a:ext cx="30163" cy="9525"/>
              </a:xfrm>
              <a:custGeom>
                <a:avLst/>
                <a:gdLst>
                  <a:gd name="T0" fmla="*/ 2147483647 w 18"/>
                  <a:gd name="T1" fmla="*/ 2147483647 h 6"/>
                  <a:gd name="T2" fmla="*/ 2147483647 w 18"/>
                  <a:gd name="T3" fmla="*/ 0 h 6"/>
                  <a:gd name="T4" fmla="*/ 0 w 18"/>
                  <a:gd name="T5" fmla="*/ 0 h 6"/>
                  <a:gd name="T6" fmla="*/ 0 w 18"/>
                  <a:gd name="T7" fmla="*/ 2147483647 h 6"/>
                  <a:gd name="T8" fmla="*/ 2147483647 w 18"/>
                  <a:gd name="T9" fmla="*/ 2147483647 h 6"/>
                  <a:gd name="T10" fmla="*/ 2147483647 w 18"/>
                  <a:gd name="T11" fmla="*/ 2147483647 h 6"/>
                  <a:gd name="T12" fmla="*/ 2147483647 w 18"/>
                  <a:gd name="T13" fmla="*/ 0 h 6"/>
                  <a:gd name="T14" fmla="*/ 2147483647 w 18"/>
                  <a:gd name="T15" fmla="*/ 2147483647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6">
                    <a:moveTo>
                      <a:pt x="18" y="2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6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4" name="Freeform 219">
                <a:extLst>
                  <a:ext uri="{FF2B5EF4-FFF2-40B4-BE49-F238E27FC236}">
                    <a16:creationId xmlns:a16="http://schemas.microsoft.com/office/drawing/2014/main" id="{265CF75F-E1BA-4DDA-B7B2-5EE156AB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125" y="2306638"/>
                <a:ext cx="22225" cy="9525"/>
              </a:xfrm>
              <a:custGeom>
                <a:avLst/>
                <a:gdLst>
                  <a:gd name="T0" fmla="*/ 2147483647 w 13"/>
                  <a:gd name="T1" fmla="*/ 2147483647 h 6"/>
                  <a:gd name="T2" fmla="*/ 2147483647 w 13"/>
                  <a:gd name="T3" fmla="*/ 0 h 6"/>
                  <a:gd name="T4" fmla="*/ 0 w 13"/>
                  <a:gd name="T5" fmla="*/ 0 h 6"/>
                  <a:gd name="T6" fmla="*/ 0 w 13"/>
                  <a:gd name="T7" fmla="*/ 2147483647 h 6"/>
                  <a:gd name="T8" fmla="*/ 2147483647 w 13"/>
                  <a:gd name="T9" fmla="*/ 2147483647 h 6"/>
                  <a:gd name="T10" fmla="*/ 2147483647 w 13"/>
                  <a:gd name="T11" fmla="*/ 2147483647 h 6"/>
                  <a:gd name="T12" fmla="*/ 2147483647 w 13"/>
                  <a:gd name="T13" fmla="*/ 2147483647 h 6"/>
                  <a:gd name="T14" fmla="*/ 2147483647 w 13"/>
                  <a:gd name="T15" fmla="*/ 2147483647 h 6"/>
                  <a:gd name="T16" fmla="*/ 2147483647 w 13"/>
                  <a:gd name="T17" fmla="*/ 2147483647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6">
                    <a:moveTo>
                      <a:pt x="13" y="2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1" y="6"/>
                    </a:lnTo>
                    <a:lnTo>
                      <a:pt x="13" y="2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5" name="Rectangle 220">
                <a:extLst>
                  <a:ext uri="{FF2B5EF4-FFF2-40B4-BE49-F238E27FC236}">
                    <a16:creationId xmlns:a16="http://schemas.microsoft.com/office/drawing/2014/main" id="{6C0E2552-C4A8-4498-992F-E087B694E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363" y="2254250"/>
                <a:ext cx="19050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Line 221">
                <a:extLst>
                  <a:ext uri="{FF2B5EF4-FFF2-40B4-BE49-F238E27FC236}">
                    <a16:creationId xmlns:a16="http://schemas.microsoft.com/office/drawing/2014/main" id="{93975475-C7D5-45BD-BFB5-2CE29DE9C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312" y="2198688"/>
                <a:ext cx="52388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7" name="Line 222">
                <a:extLst>
                  <a:ext uri="{FF2B5EF4-FFF2-40B4-BE49-F238E27FC236}">
                    <a16:creationId xmlns:a16="http://schemas.microsoft.com/office/drawing/2014/main" id="{F99DC683-F39E-4F04-9812-0CA02D197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537" y="2254250"/>
                <a:ext cx="36513" cy="238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8" name="Freeform 223">
                <a:extLst>
                  <a:ext uri="{FF2B5EF4-FFF2-40B4-BE49-F238E27FC236}">
                    <a16:creationId xmlns:a16="http://schemas.microsoft.com/office/drawing/2014/main" id="{B9DE0EC3-D53F-47C9-8761-B1E815246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79375" cy="49213"/>
              </a:xfrm>
              <a:custGeom>
                <a:avLst/>
                <a:gdLst>
                  <a:gd name="T0" fmla="*/ 2147483647 w 47"/>
                  <a:gd name="T1" fmla="*/ 2147483647 h 29"/>
                  <a:gd name="T2" fmla="*/ 2147483647 w 47"/>
                  <a:gd name="T3" fmla="*/ 2147483647 h 29"/>
                  <a:gd name="T4" fmla="*/ 0 w 47"/>
                  <a:gd name="T5" fmla="*/ 2147483647 h 29"/>
                  <a:gd name="T6" fmla="*/ 2147483647 w 47"/>
                  <a:gd name="T7" fmla="*/ 0 h 29"/>
                  <a:gd name="T8" fmla="*/ 2147483647 w 47"/>
                  <a:gd name="T9" fmla="*/ 21474836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9">
                    <a:moveTo>
                      <a:pt x="47" y="4"/>
                    </a:moveTo>
                    <a:lnTo>
                      <a:pt x="2" y="29"/>
                    </a:lnTo>
                    <a:lnTo>
                      <a:pt x="0" y="25"/>
                    </a:lnTo>
                    <a:lnTo>
                      <a:pt x="43" y="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29" name="Line 224">
                <a:extLst>
                  <a:ext uri="{FF2B5EF4-FFF2-40B4-BE49-F238E27FC236}">
                    <a16:creationId xmlns:a16="http://schemas.microsoft.com/office/drawing/2014/main" id="{73BDD084-414B-45C9-AF9F-7D373CA18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2312" y="2209800"/>
                <a:ext cx="58738" cy="428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0" name="Freeform 225">
                <a:extLst>
                  <a:ext uri="{FF2B5EF4-FFF2-40B4-BE49-F238E27FC236}">
                    <a16:creationId xmlns:a16="http://schemas.microsoft.com/office/drawing/2014/main" id="{6DF39E26-CA5C-4DAE-BFF9-ECEC9FA1F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587" y="2473325"/>
                <a:ext cx="41275" cy="14288"/>
              </a:xfrm>
              <a:custGeom>
                <a:avLst/>
                <a:gdLst>
                  <a:gd name="T0" fmla="*/ 2147483647 w 25"/>
                  <a:gd name="T1" fmla="*/ 0 h 9"/>
                  <a:gd name="T2" fmla="*/ 2147483647 w 25"/>
                  <a:gd name="T3" fmla="*/ 0 h 9"/>
                  <a:gd name="T4" fmla="*/ 2147483647 w 25"/>
                  <a:gd name="T5" fmla="*/ 2147483647 h 9"/>
                  <a:gd name="T6" fmla="*/ 0 w 25"/>
                  <a:gd name="T7" fmla="*/ 2147483647 h 9"/>
                  <a:gd name="T8" fmla="*/ 2147483647 w 25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5" y="0"/>
                    </a:moveTo>
                    <a:lnTo>
                      <a:pt x="22" y="0"/>
                    </a:lnTo>
                    <a:lnTo>
                      <a:pt x="25" y="9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1" name="Freeform 226">
                <a:extLst>
                  <a:ext uri="{FF2B5EF4-FFF2-40B4-BE49-F238E27FC236}">
                    <a16:creationId xmlns:a16="http://schemas.microsoft.com/office/drawing/2014/main" id="{F3EEF058-7CCD-4398-986B-8E639B4FF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937" y="2470150"/>
                <a:ext cx="31750" cy="9525"/>
              </a:xfrm>
              <a:custGeom>
                <a:avLst/>
                <a:gdLst>
                  <a:gd name="T0" fmla="*/ 2147483647 w 19"/>
                  <a:gd name="T1" fmla="*/ 2147483647 h 6"/>
                  <a:gd name="T2" fmla="*/ 2147483647 w 19"/>
                  <a:gd name="T3" fmla="*/ 0 h 6"/>
                  <a:gd name="T4" fmla="*/ 0 w 19"/>
                  <a:gd name="T5" fmla="*/ 0 h 6"/>
                  <a:gd name="T6" fmla="*/ 0 w 19"/>
                  <a:gd name="T7" fmla="*/ 2147483647 h 6"/>
                  <a:gd name="T8" fmla="*/ 2147483647 w 19"/>
                  <a:gd name="T9" fmla="*/ 2147483647 h 6"/>
                  <a:gd name="T10" fmla="*/ 2147483647 w 19"/>
                  <a:gd name="T11" fmla="*/ 2147483647 h 6"/>
                  <a:gd name="T12" fmla="*/ 2147483647 w 19"/>
                  <a:gd name="T13" fmla="*/ 0 h 6"/>
                  <a:gd name="T14" fmla="*/ 2147483647 w 19"/>
                  <a:gd name="T15" fmla="*/ 2147483647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6">
                    <a:moveTo>
                      <a:pt x="19" y="2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2" name="Freeform 227">
                <a:extLst>
                  <a:ext uri="{FF2B5EF4-FFF2-40B4-BE49-F238E27FC236}">
                    <a16:creationId xmlns:a16="http://schemas.microsoft.com/office/drawing/2014/main" id="{682359E8-7027-48AB-918F-4FB5DF41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800" y="2473325"/>
                <a:ext cx="44450" cy="14288"/>
              </a:xfrm>
              <a:custGeom>
                <a:avLst/>
                <a:gdLst>
                  <a:gd name="T0" fmla="*/ 2147483647 w 26"/>
                  <a:gd name="T1" fmla="*/ 0 h 9"/>
                  <a:gd name="T2" fmla="*/ 2147483647 w 26"/>
                  <a:gd name="T3" fmla="*/ 0 h 9"/>
                  <a:gd name="T4" fmla="*/ 2147483647 w 26"/>
                  <a:gd name="T5" fmla="*/ 2147483647 h 9"/>
                  <a:gd name="T6" fmla="*/ 0 w 26"/>
                  <a:gd name="T7" fmla="*/ 2147483647 h 9"/>
                  <a:gd name="T8" fmla="*/ 2147483647 w 2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9">
                    <a:moveTo>
                      <a:pt x="6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0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3" name="Freeform 228">
                <a:extLst>
                  <a:ext uri="{FF2B5EF4-FFF2-40B4-BE49-F238E27FC236}">
                    <a16:creationId xmlns:a16="http://schemas.microsoft.com/office/drawing/2014/main" id="{64F6BC1C-63B6-484F-9824-1DB747066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0" y="2484438"/>
                <a:ext cx="50800" cy="7938"/>
              </a:xfrm>
              <a:custGeom>
                <a:avLst/>
                <a:gdLst>
                  <a:gd name="T0" fmla="*/ 2147483647 w 30"/>
                  <a:gd name="T1" fmla="*/ 0 h 4"/>
                  <a:gd name="T2" fmla="*/ 2147483647 w 30"/>
                  <a:gd name="T3" fmla="*/ 2147483647 h 4"/>
                  <a:gd name="T4" fmla="*/ 2147483647 w 30"/>
                  <a:gd name="T5" fmla="*/ 2147483647 h 4"/>
                  <a:gd name="T6" fmla="*/ 2147483647 w 30"/>
                  <a:gd name="T7" fmla="*/ 0 h 4"/>
                  <a:gd name="T8" fmla="*/ 2147483647 w 30"/>
                  <a:gd name="T9" fmla="*/ 0 h 4"/>
                  <a:gd name="T10" fmla="*/ 2147483647 w 30"/>
                  <a:gd name="T11" fmla="*/ 0 h 4"/>
                  <a:gd name="T12" fmla="*/ 0 w 30"/>
                  <a:gd name="T13" fmla="*/ 2147483647 h 4"/>
                  <a:gd name="T14" fmla="*/ 2147483647 w 30"/>
                  <a:gd name="T15" fmla="*/ 2147483647 h 4"/>
                  <a:gd name="T16" fmla="*/ 2147483647 w 30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4">
                    <a:moveTo>
                      <a:pt x="2" y="0"/>
                    </a:moveTo>
                    <a:lnTo>
                      <a:pt x="4" y="4"/>
                    </a:lnTo>
                    <a:lnTo>
                      <a:pt x="30" y="4"/>
                    </a:lnTo>
                    <a:lnTo>
                      <a:pt x="30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4" name="Freeform 229">
                <a:extLst>
                  <a:ext uri="{FF2B5EF4-FFF2-40B4-BE49-F238E27FC236}">
                    <a16:creationId xmlns:a16="http://schemas.microsoft.com/office/drawing/2014/main" id="{FD4140AD-D2AC-4A8D-8CA0-9BA47BF9F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1675" y="2274888"/>
                <a:ext cx="79375" cy="49213"/>
              </a:xfrm>
              <a:custGeom>
                <a:avLst/>
                <a:gdLst>
                  <a:gd name="T0" fmla="*/ 0 w 47"/>
                  <a:gd name="T1" fmla="*/ 2147483647 h 29"/>
                  <a:gd name="T2" fmla="*/ 2147483647 w 47"/>
                  <a:gd name="T3" fmla="*/ 2147483647 h 29"/>
                  <a:gd name="T4" fmla="*/ 2147483647 w 47"/>
                  <a:gd name="T5" fmla="*/ 2147483647 h 29"/>
                  <a:gd name="T6" fmla="*/ 2147483647 w 47"/>
                  <a:gd name="T7" fmla="*/ 0 h 29"/>
                  <a:gd name="T8" fmla="*/ 0 w 47"/>
                  <a:gd name="T9" fmla="*/ 21474836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9">
                    <a:moveTo>
                      <a:pt x="0" y="4"/>
                    </a:moveTo>
                    <a:lnTo>
                      <a:pt x="43" y="29"/>
                    </a:lnTo>
                    <a:lnTo>
                      <a:pt x="47" y="25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5" name="Freeform 230">
                <a:extLst>
                  <a:ext uri="{FF2B5EF4-FFF2-40B4-BE49-F238E27FC236}">
                    <a16:creationId xmlns:a16="http://schemas.microsoft.com/office/drawing/2014/main" id="{2AD1761C-4E98-44B5-AE8A-746BA4009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462" y="2316163"/>
                <a:ext cx="55563" cy="163513"/>
              </a:xfrm>
              <a:custGeom>
                <a:avLst/>
                <a:gdLst>
                  <a:gd name="T0" fmla="*/ 2147483647 w 33"/>
                  <a:gd name="T1" fmla="*/ 0 h 97"/>
                  <a:gd name="T2" fmla="*/ 0 w 33"/>
                  <a:gd name="T3" fmla="*/ 2147483647 h 97"/>
                  <a:gd name="T4" fmla="*/ 2147483647 w 33"/>
                  <a:gd name="T5" fmla="*/ 2147483647 h 97"/>
                  <a:gd name="T6" fmla="*/ 2147483647 w 33"/>
                  <a:gd name="T7" fmla="*/ 2147483647 h 97"/>
                  <a:gd name="T8" fmla="*/ 2147483647 w 33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97">
                    <a:moveTo>
                      <a:pt x="29" y="0"/>
                    </a:moveTo>
                    <a:lnTo>
                      <a:pt x="0" y="95"/>
                    </a:lnTo>
                    <a:lnTo>
                      <a:pt x="4" y="97"/>
                    </a:lnTo>
                    <a:lnTo>
                      <a:pt x="33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6" name="Freeform 231">
                <a:extLst>
                  <a:ext uri="{FF2B5EF4-FFF2-40B4-BE49-F238E27FC236}">
                    <a16:creationId xmlns:a16="http://schemas.microsoft.com/office/drawing/2014/main" id="{B1DC7B5E-CBB5-4C78-9267-3D0664EA7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225" y="2316163"/>
                <a:ext cx="55563" cy="163513"/>
              </a:xfrm>
              <a:custGeom>
                <a:avLst/>
                <a:gdLst>
                  <a:gd name="T0" fmla="*/ 2147483647 w 33"/>
                  <a:gd name="T1" fmla="*/ 0 h 97"/>
                  <a:gd name="T2" fmla="*/ 2147483647 w 33"/>
                  <a:gd name="T3" fmla="*/ 2147483647 h 97"/>
                  <a:gd name="T4" fmla="*/ 2147483647 w 33"/>
                  <a:gd name="T5" fmla="*/ 2147483647 h 97"/>
                  <a:gd name="T6" fmla="*/ 0 w 33"/>
                  <a:gd name="T7" fmla="*/ 2147483647 h 97"/>
                  <a:gd name="T8" fmla="*/ 2147483647 w 33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97">
                    <a:moveTo>
                      <a:pt x="4" y="0"/>
                    </a:moveTo>
                    <a:lnTo>
                      <a:pt x="33" y="95"/>
                    </a:lnTo>
                    <a:lnTo>
                      <a:pt x="28" y="97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7" name="Freeform 232">
                <a:extLst>
                  <a:ext uri="{FF2B5EF4-FFF2-40B4-BE49-F238E27FC236}">
                    <a16:creationId xmlns:a16="http://schemas.microsoft.com/office/drawing/2014/main" id="{D03E563E-1132-48FE-B0A3-52043CF0C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150" y="2366963"/>
                <a:ext cx="107950" cy="11113"/>
              </a:xfrm>
              <a:custGeom>
                <a:avLst/>
                <a:gdLst>
                  <a:gd name="T0" fmla="*/ 2147483647 w 64"/>
                  <a:gd name="T1" fmla="*/ 2147483647 h 6"/>
                  <a:gd name="T2" fmla="*/ 2147483647 w 64"/>
                  <a:gd name="T3" fmla="*/ 0 h 6"/>
                  <a:gd name="T4" fmla="*/ 2147483647 w 64"/>
                  <a:gd name="T5" fmla="*/ 0 h 6"/>
                  <a:gd name="T6" fmla="*/ 2147483647 w 64"/>
                  <a:gd name="T7" fmla="*/ 0 h 6"/>
                  <a:gd name="T8" fmla="*/ 0 w 64"/>
                  <a:gd name="T9" fmla="*/ 0 h 6"/>
                  <a:gd name="T10" fmla="*/ 0 w 64"/>
                  <a:gd name="T11" fmla="*/ 2147483647 h 6"/>
                  <a:gd name="T12" fmla="*/ 2147483647 w 64"/>
                  <a:gd name="T13" fmla="*/ 2147483647 h 6"/>
                  <a:gd name="T14" fmla="*/ 2147483647 w 64"/>
                  <a:gd name="T15" fmla="*/ 2147483647 h 6"/>
                  <a:gd name="T16" fmla="*/ 2147483647 w 64"/>
                  <a:gd name="T17" fmla="*/ 2147483647 h 6"/>
                  <a:gd name="T18" fmla="*/ 2147483647 w 64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4" h="6">
                    <a:moveTo>
                      <a:pt x="64" y="2"/>
                    </a:moveTo>
                    <a:lnTo>
                      <a:pt x="64" y="0"/>
                    </a:lnTo>
                    <a:lnTo>
                      <a:pt x="57" y="0"/>
                    </a:lnTo>
                    <a:lnTo>
                      <a:pt x="3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7" y="6"/>
                    </a:lnTo>
                    <a:lnTo>
                      <a:pt x="57" y="6"/>
                    </a:lnTo>
                    <a:lnTo>
                      <a:pt x="64" y="6"/>
                    </a:lnTo>
                    <a:lnTo>
                      <a:pt x="6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8" name="Freeform 233">
                <a:extLst>
                  <a:ext uri="{FF2B5EF4-FFF2-40B4-BE49-F238E27FC236}">
                    <a16:creationId xmlns:a16="http://schemas.microsoft.com/office/drawing/2014/main" id="{6546257A-8968-4602-B5BB-E752D20FC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925" y="2473325"/>
                <a:ext cx="19050" cy="19050"/>
              </a:xfrm>
              <a:custGeom>
                <a:avLst/>
                <a:gdLst>
                  <a:gd name="T0" fmla="*/ 2147483647 w 11"/>
                  <a:gd name="T1" fmla="*/ 2147483647 h 11"/>
                  <a:gd name="T2" fmla="*/ 2147483647 w 11"/>
                  <a:gd name="T3" fmla="*/ 2147483647 h 11"/>
                  <a:gd name="T4" fmla="*/ 2147483647 w 11"/>
                  <a:gd name="T5" fmla="*/ 0 h 11"/>
                  <a:gd name="T6" fmla="*/ 0 w 11"/>
                  <a:gd name="T7" fmla="*/ 2147483647 h 11"/>
                  <a:gd name="T8" fmla="*/ 2147483647 w 11"/>
                  <a:gd name="T9" fmla="*/ 2147483647 h 11"/>
                  <a:gd name="T10" fmla="*/ 2147483647 w 11"/>
                  <a:gd name="T11" fmla="*/ 2147483647 h 11"/>
                  <a:gd name="T12" fmla="*/ 2147483647 w 11"/>
                  <a:gd name="T13" fmla="*/ 2147483647 h 11"/>
                  <a:gd name="T14" fmla="*/ 2147483647 w 11"/>
                  <a:gd name="T15" fmla="*/ 2147483647 h 11"/>
                  <a:gd name="T16" fmla="*/ 2147483647 w 11"/>
                  <a:gd name="T17" fmla="*/ 2147483647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5" y="11"/>
                    </a:moveTo>
                    <a:lnTo>
                      <a:pt x="7" y="7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7" y="7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39" name="Freeform 234">
                <a:extLst>
                  <a:ext uri="{FF2B5EF4-FFF2-40B4-BE49-F238E27FC236}">
                    <a16:creationId xmlns:a16="http://schemas.microsoft.com/office/drawing/2014/main" id="{6A01942B-DEC9-410A-A4BC-D4D7DB98E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1825" y="2470150"/>
                <a:ext cx="14288" cy="22225"/>
              </a:xfrm>
              <a:custGeom>
                <a:avLst/>
                <a:gdLst>
                  <a:gd name="T0" fmla="*/ 2147483647 w 9"/>
                  <a:gd name="T1" fmla="*/ 0 h 13"/>
                  <a:gd name="T2" fmla="*/ 2147483647 w 9"/>
                  <a:gd name="T3" fmla="*/ 2147483647 h 13"/>
                  <a:gd name="T4" fmla="*/ 0 w 9"/>
                  <a:gd name="T5" fmla="*/ 2147483647 h 13"/>
                  <a:gd name="T6" fmla="*/ 2147483647 w 9"/>
                  <a:gd name="T7" fmla="*/ 2147483647 h 13"/>
                  <a:gd name="T8" fmla="*/ 2147483647 w 9"/>
                  <a:gd name="T9" fmla="*/ 2147483647 h 13"/>
                  <a:gd name="T10" fmla="*/ 2147483647 w 9"/>
                  <a:gd name="T11" fmla="*/ 0 h 13"/>
                  <a:gd name="T12" fmla="*/ 2147483647 w 9"/>
                  <a:gd name="T13" fmla="*/ 0 h 13"/>
                  <a:gd name="T14" fmla="*/ 2147483647 w 9"/>
                  <a:gd name="T15" fmla="*/ 2147483647 h 13"/>
                  <a:gd name="T16" fmla="*/ 2147483647 w 9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3">
                    <a:moveTo>
                      <a:pt x="7" y="0"/>
                    </a:moveTo>
                    <a:lnTo>
                      <a:pt x="5" y="2"/>
                    </a:lnTo>
                    <a:lnTo>
                      <a:pt x="0" y="9"/>
                    </a:lnTo>
                    <a:lnTo>
                      <a:pt x="3" y="13"/>
                    </a:lnTo>
                    <a:lnTo>
                      <a:pt x="9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0" name="Freeform 235">
                <a:extLst>
                  <a:ext uri="{FF2B5EF4-FFF2-40B4-BE49-F238E27FC236}">
                    <a16:creationId xmlns:a16="http://schemas.microsoft.com/office/drawing/2014/main" id="{A66C6999-2ECA-4B81-8E01-D9403FA3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550" y="2473325"/>
                <a:ext cx="19050" cy="19050"/>
              </a:xfrm>
              <a:custGeom>
                <a:avLst/>
                <a:gdLst>
                  <a:gd name="T0" fmla="*/ 2147483647 w 11"/>
                  <a:gd name="T1" fmla="*/ 2147483647 h 11"/>
                  <a:gd name="T2" fmla="*/ 2147483647 w 11"/>
                  <a:gd name="T3" fmla="*/ 2147483647 h 11"/>
                  <a:gd name="T4" fmla="*/ 2147483647 w 11"/>
                  <a:gd name="T5" fmla="*/ 0 h 11"/>
                  <a:gd name="T6" fmla="*/ 0 w 11"/>
                  <a:gd name="T7" fmla="*/ 2147483647 h 11"/>
                  <a:gd name="T8" fmla="*/ 2147483647 w 11"/>
                  <a:gd name="T9" fmla="*/ 2147483647 h 11"/>
                  <a:gd name="T10" fmla="*/ 2147483647 w 11"/>
                  <a:gd name="T11" fmla="*/ 2147483647 h 11"/>
                  <a:gd name="T12" fmla="*/ 2147483647 w 11"/>
                  <a:gd name="T13" fmla="*/ 2147483647 h 11"/>
                  <a:gd name="T14" fmla="*/ 2147483647 w 11"/>
                  <a:gd name="T15" fmla="*/ 2147483647 h 11"/>
                  <a:gd name="T16" fmla="*/ 2147483647 w 11"/>
                  <a:gd name="T17" fmla="*/ 2147483647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7" y="11"/>
                    </a:moveTo>
                    <a:lnTo>
                      <a:pt x="9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9" y="7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1" name="Freeform 236">
                <a:extLst>
                  <a:ext uri="{FF2B5EF4-FFF2-40B4-BE49-F238E27FC236}">
                    <a16:creationId xmlns:a16="http://schemas.microsoft.com/office/drawing/2014/main" id="{2991DF3B-24EE-4C38-9D63-22F2601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625" y="2470150"/>
                <a:ext cx="17463" cy="22225"/>
              </a:xfrm>
              <a:custGeom>
                <a:avLst/>
                <a:gdLst>
                  <a:gd name="T0" fmla="*/ 2147483647 w 10"/>
                  <a:gd name="T1" fmla="*/ 0 h 13"/>
                  <a:gd name="T2" fmla="*/ 2147483647 w 10"/>
                  <a:gd name="T3" fmla="*/ 2147483647 h 13"/>
                  <a:gd name="T4" fmla="*/ 0 w 10"/>
                  <a:gd name="T5" fmla="*/ 2147483647 h 13"/>
                  <a:gd name="T6" fmla="*/ 2147483647 w 10"/>
                  <a:gd name="T7" fmla="*/ 2147483647 h 13"/>
                  <a:gd name="T8" fmla="*/ 2147483647 w 10"/>
                  <a:gd name="T9" fmla="*/ 2147483647 h 13"/>
                  <a:gd name="T10" fmla="*/ 2147483647 w 10"/>
                  <a:gd name="T11" fmla="*/ 0 h 13"/>
                  <a:gd name="T12" fmla="*/ 2147483647 w 10"/>
                  <a:gd name="T13" fmla="*/ 0 h 13"/>
                  <a:gd name="T14" fmla="*/ 2147483647 w 10"/>
                  <a:gd name="T15" fmla="*/ 2147483647 h 13"/>
                  <a:gd name="T16" fmla="*/ 2147483647 w 10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3">
                    <a:moveTo>
                      <a:pt x="8" y="0"/>
                    </a:moveTo>
                    <a:lnTo>
                      <a:pt x="6" y="2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0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2" name="Line 237">
                <a:extLst>
                  <a:ext uri="{FF2B5EF4-FFF2-40B4-BE49-F238E27FC236}">
                    <a16:creationId xmlns:a16="http://schemas.microsoft.com/office/drawing/2014/main" id="{EFFF0A75-C2C8-43AF-B0CA-35729F7D6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8962" y="2324100"/>
                <a:ext cx="155575" cy="15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3" name="Line 238">
                <a:extLst>
                  <a:ext uri="{FF2B5EF4-FFF2-40B4-BE49-F238E27FC236}">
                    <a16:creationId xmlns:a16="http://schemas.microsoft.com/office/drawing/2014/main" id="{7040EAC9-04F3-4336-966F-1E35217FA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49437" y="2281238"/>
                <a:ext cx="123825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4" name="Rectangle 239">
                <a:extLst>
                  <a:ext uri="{FF2B5EF4-FFF2-40B4-BE49-F238E27FC236}">
                    <a16:creationId xmlns:a16="http://schemas.microsoft.com/office/drawing/2014/main" id="{527BF44A-A38D-4741-A4DF-750C84970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437" y="2332038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Rectangle 240">
                <a:extLst>
                  <a:ext uri="{FF2B5EF4-FFF2-40B4-BE49-F238E27FC236}">
                    <a16:creationId xmlns:a16="http://schemas.microsoft.com/office/drawing/2014/main" id="{37188F3C-2FB6-47AD-B26C-B2D62E99A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937" y="2328863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Line 241">
                <a:extLst>
                  <a:ext uri="{FF2B5EF4-FFF2-40B4-BE49-F238E27FC236}">
                    <a16:creationId xmlns:a16="http://schemas.microsoft.com/office/drawing/2014/main" id="{7FB2BF65-75B7-4F2B-8D11-630BB44BB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4362" y="2251075"/>
                <a:ext cx="123825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7" name="Line 242">
                <a:extLst>
                  <a:ext uri="{FF2B5EF4-FFF2-40B4-BE49-F238E27FC236}">
                    <a16:creationId xmlns:a16="http://schemas.microsoft.com/office/drawing/2014/main" id="{419D05CB-9061-43CC-991F-545300841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9125" y="2198688"/>
                <a:ext cx="103188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8" name="Line 243">
                <a:extLst>
                  <a:ext uri="{FF2B5EF4-FFF2-40B4-BE49-F238E27FC236}">
                    <a16:creationId xmlns:a16="http://schemas.microsoft.com/office/drawing/2014/main" id="{6B7740D4-42F9-4569-AB92-C71C52A6F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2312" y="2138363"/>
                <a:ext cx="26988" cy="682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49" name="Line 244">
                <a:extLst>
                  <a:ext uri="{FF2B5EF4-FFF2-40B4-BE49-F238E27FC236}">
                    <a16:creationId xmlns:a16="http://schemas.microsoft.com/office/drawing/2014/main" id="{E80514E0-DCEE-4FA8-90FC-4C581C3D3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6600" y="2327275"/>
                <a:ext cx="176213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0" name="Line 245">
                <a:extLst>
                  <a:ext uri="{FF2B5EF4-FFF2-40B4-BE49-F238E27FC236}">
                    <a16:creationId xmlns:a16="http://schemas.microsoft.com/office/drawing/2014/main" id="{D1353B9E-8F1A-489C-8ECD-7FF87D045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050" y="2274888"/>
                <a:ext cx="123825" cy="4603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1" name="Line 246">
                <a:extLst>
                  <a:ext uri="{FF2B5EF4-FFF2-40B4-BE49-F238E27FC236}">
                    <a16:creationId xmlns:a16="http://schemas.microsoft.com/office/drawing/2014/main" id="{6F12DA24-7ABD-451A-81A2-FE055D264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412" y="2252663"/>
                <a:ext cx="125413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2" name="Line 247">
                <a:extLst>
                  <a:ext uri="{FF2B5EF4-FFF2-40B4-BE49-F238E27FC236}">
                    <a16:creationId xmlns:a16="http://schemas.microsoft.com/office/drawing/2014/main" id="{DC2D3C65-7692-4C28-B30A-C14187FEB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46287" y="2201863"/>
                <a:ext cx="107950" cy="492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3" name="Line 248">
                <a:extLst>
                  <a:ext uri="{FF2B5EF4-FFF2-40B4-BE49-F238E27FC236}">
                    <a16:creationId xmlns:a16="http://schemas.microsoft.com/office/drawing/2014/main" id="{0F3018E6-04F2-4EAC-8CAD-8FE46DDBF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20887" y="2138363"/>
                <a:ext cx="22225" cy="6350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4" name="Line 249">
                <a:extLst>
                  <a:ext uri="{FF2B5EF4-FFF2-40B4-BE49-F238E27FC236}">
                    <a16:creationId xmlns:a16="http://schemas.microsoft.com/office/drawing/2014/main" id="{BD5BFF48-6414-4D6E-922B-6B082A3D3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1675" y="2208213"/>
                <a:ext cx="20638" cy="1158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5" name="Line 250">
                <a:extLst>
                  <a:ext uri="{FF2B5EF4-FFF2-40B4-BE49-F238E27FC236}">
                    <a16:creationId xmlns:a16="http://schemas.microsoft.com/office/drawing/2014/main" id="{83A13E36-BB21-4C5E-8684-35E6EE78F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700" y="2208213"/>
                <a:ext cx="12700" cy="1190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56" name="Rectangle 251">
                <a:extLst>
                  <a:ext uri="{FF2B5EF4-FFF2-40B4-BE49-F238E27FC236}">
                    <a16:creationId xmlns:a16="http://schemas.microsoft.com/office/drawing/2014/main" id="{3B1B052B-C147-4AC9-8A55-F7F8A7EA2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525" y="2332038"/>
                <a:ext cx="20638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Rectangle 252">
                <a:extLst>
                  <a:ext uri="{FF2B5EF4-FFF2-40B4-BE49-F238E27FC236}">
                    <a16:creationId xmlns:a16="http://schemas.microsoft.com/office/drawing/2014/main" id="{24EE89DD-0B48-4186-85E0-7C5DF51D7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5025" y="2332038"/>
                <a:ext cx="17463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Rectangle 253">
                <a:extLst>
                  <a:ext uri="{FF2B5EF4-FFF2-40B4-BE49-F238E27FC236}">
                    <a16:creationId xmlns:a16="http://schemas.microsoft.com/office/drawing/2014/main" id="{405D95CD-EF09-498F-B327-AC85F6EF1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775" y="2254250"/>
                <a:ext cx="19050" cy="206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Line 254">
                <a:extLst>
                  <a:ext uri="{FF2B5EF4-FFF2-40B4-BE49-F238E27FC236}">
                    <a16:creationId xmlns:a16="http://schemas.microsoft.com/office/drawing/2014/main" id="{E1B71ADC-3A6D-474D-8C21-720302706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9612" y="2252663"/>
                <a:ext cx="41275" cy="2540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0" name="Line 255">
                <a:extLst>
                  <a:ext uri="{FF2B5EF4-FFF2-40B4-BE49-F238E27FC236}">
                    <a16:creationId xmlns:a16="http://schemas.microsoft.com/office/drawing/2014/main" id="{5A58D87D-879B-43D7-9021-53851751B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2312" y="2206625"/>
                <a:ext cx="53975" cy="4445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1" name="Line 256">
                <a:extLst>
                  <a:ext uri="{FF2B5EF4-FFF2-40B4-BE49-F238E27FC236}">
                    <a16:creationId xmlns:a16="http://schemas.microsoft.com/office/drawing/2014/main" id="{8EC5AD2F-4E7E-48E8-80AE-455590E76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8337" y="2371725"/>
                <a:ext cx="69850" cy="809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2" name="Line 257">
                <a:extLst>
                  <a:ext uri="{FF2B5EF4-FFF2-40B4-BE49-F238E27FC236}">
                    <a16:creationId xmlns:a16="http://schemas.microsoft.com/office/drawing/2014/main" id="{84AA8BC7-2895-4CC5-B523-8588AED6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537" y="2371725"/>
                <a:ext cx="85725" cy="809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3" name="Line 258">
                <a:extLst>
                  <a:ext uri="{FF2B5EF4-FFF2-40B4-BE49-F238E27FC236}">
                    <a16:creationId xmlns:a16="http://schemas.microsoft.com/office/drawing/2014/main" id="{B3072D32-F9C8-4236-A9B4-64CFF382E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7875" y="2378075"/>
                <a:ext cx="17463" cy="2381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4" name="Line 259">
                <a:extLst>
                  <a:ext uri="{FF2B5EF4-FFF2-40B4-BE49-F238E27FC236}">
                    <a16:creationId xmlns:a16="http://schemas.microsoft.com/office/drawing/2014/main" id="{9A0758BD-FFDF-4666-A277-C115C0A2A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58975" y="2371725"/>
                <a:ext cx="25400" cy="30163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5" name="Line 260">
                <a:extLst>
                  <a:ext uri="{FF2B5EF4-FFF2-40B4-BE49-F238E27FC236}">
                    <a16:creationId xmlns:a16="http://schemas.microsoft.com/office/drawing/2014/main" id="{62B693CB-4823-4B39-B43F-0FC1CCC49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47862" y="2408238"/>
                <a:ext cx="36513" cy="15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6" name="Line 261">
                <a:extLst>
                  <a:ext uri="{FF2B5EF4-FFF2-40B4-BE49-F238E27FC236}">
                    <a16:creationId xmlns:a16="http://schemas.microsoft.com/office/drawing/2014/main" id="{498240D3-6973-4514-BD23-C59FA819A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2637" y="2408238"/>
                <a:ext cx="31750" cy="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7" name="Line 262">
                <a:extLst>
                  <a:ext uri="{FF2B5EF4-FFF2-40B4-BE49-F238E27FC236}">
                    <a16:creationId xmlns:a16="http://schemas.microsoft.com/office/drawing/2014/main" id="{A0B9D199-7844-4158-9114-A36D64654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73262" y="2332038"/>
                <a:ext cx="41275" cy="39688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8" name="Line 263">
                <a:extLst>
                  <a:ext uri="{FF2B5EF4-FFF2-40B4-BE49-F238E27FC236}">
                    <a16:creationId xmlns:a16="http://schemas.microsoft.com/office/drawing/2014/main" id="{531F3071-53F7-486C-9E4C-EE4A75AB8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4537" y="2327275"/>
                <a:ext cx="42863" cy="44450"/>
              </a:xfrm>
              <a:prstGeom prst="line">
                <a:avLst/>
              </a:prstGeom>
              <a:noFill/>
              <a:ln w="4763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hu-HU" sz="1399"/>
              </a:p>
            </p:txBody>
          </p:sp>
          <p:sp>
            <p:nvSpPr>
              <p:cNvPr id="369" name="Text Box 264">
                <a:extLst>
                  <a:ext uri="{FF2B5EF4-FFF2-40B4-BE49-F238E27FC236}">
                    <a16:creationId xmlns:a16="http://schemas.microsoft.com/office/drawing/2014/main" id="{67D0A6B5-9CA5-49C6-80C1-1FC1E933D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3824" y="1765301"/>
                <a:ext cx="1646540" cy="21544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9B9B9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hu-HU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Villamos hálózat</a:t>
                </a:r>
                <a:endParaRPr lang="de-DE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uppieren 17">
              <a:extLst>
                <a:ext uri="{FF2B5EF4-FFF2-40B4-BE49-F238E27FC236}">
                  <a16:creationId xmlns:a16="http://schemas.microsoft.com/office/drawing/2014/main" id="{B796E7A5-8EC7-4A2A-A9C6-38CAD0A35A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4034" y="2801255"/>
              <a:ext cx="2282828" cy="1389743"/>
              <a:chOff x="4364201" y="2801521"/>
              <a:chExt cx="2283238" cy="1390084"/>
            </a:xfrm>
          </p:grpSpPr>
          <p:sp>
            <p:nvSpPr>
              <p:cNvPr id="256" name="Freihandform 525">
                <a:extLst>
                  <a:ext uri="{FF2B5EF4-FFF2-40B4-BE49-F238E27FC236}">
                    <a16:creationId xmlns:a16="http://schemas.microsoft.com/office/drawing/2014/main" id="{5B07F249-0406-4CAD-9E15-FC65AAE4C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4201" y="2811730"/>
                <a:ext cx="843259" cy="1379875"/>
              </a:xfrm>
              <a:custGeom>
                <a:avLst/>
                <a:gdLst>
                  <a:gd name="T0" fmla="*/ 780189777 w 518902"/>
                  <a:gd name="T1" fmla="*/ 0 h 1102014"/>
                  <a:gd name="T2" fmla="*/ 1227603488 w 518902"/>
                  <a:gd name="T3" fmla="*/ 18557436 h 1102014"/>
                  <a:gd name="T4" fmla="*/ 0 w 518902"/>
                  <a:gd name="T5" fmla="*/ 40237336 h 11020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8902" h="1102014">
                    <a:moveTo>
                      <a:pt x="329754" y="0"/>
                    </a:moveTo>
                    <a:cubicBezTo>
                      <a:pt x="426444" y="359482"/>
                      <a:pt x="515356" y="324579"/>
                      <a:pt x="518857" y="508248"/>
                    </a:cubicBezTo>
                    <a:cubicBezTo>
                      <a:pt x="522358" y="691917"/>
                      <a:pt x="322613" y="846694"/>
                      <a:pt x="0" y="110201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normAutofit/>
              </a:bodyPr>
              <a:lstStyle/>
              <a:p>
                <a:endParaRPr lang="hu-HU" sz="1399"/>
              </a:p>
            </p:txBody>
          </p:sp>
          <p:sp>
            <p:nvSpPr>
              <p:cNvPr id="257" name="Freihandform 19">
                <a:extLst>
                  <a:ext uri="{FF2B5EF4-FFF2-40B4-BE49-F238E27FC236}">
                    <a16:creationId xmlns:a16="http://schemas.microsoft.com/office/drawing/2014/main" id="{0C0CC8AB-9E40-4F9A-8E60-D46D82A25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135" y="2873828"/>
                <a:ext cx="684000" cy="1200623"/>
              </a:xfrm>
              <a:custGeom>
                <a:avLst/>
                <a:gdLst>
                  <a:gd name="T0" fmla="*/ 0 w 1092530"/>
                  <a:gd name="T1" fmla="*/ 0 h 746836"/>
                  <a:gd name="T2" fmla="*/ 379 w 1092530"/>
                  <a:gd name="T3" fmla="*/ 1108220417 h 746836"/>
                  <a:gd name="T4" fmla="*/ 609 w 1092530"/>
                  <a:gd name="T5" fmla="*/ 1486373600 h 7468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92530" h="746836">
                    <a:moveTo>
                      <a:pt x="0" y="0"/>
                    </a:moveTo>
                    <a:cubicBezTo>
                      <a:pt x="287487" y="216795"/>
                      <a:pt x="574972" y="461905"/>
                      <a:pt x="681188" y="556831"/>
                    </a:cubicBezTo>
                    <a:cubicBezTo>
                      <a:pt x="787404" y="651757"/>
                      <a:pt x="902032" y="650665"/>
                      <a:pt x="1092530" y="746836"/>
                    </a:cubicBezTo>
                  </a:path>
                </a:pathLst>
              </a:custGeom>
              <a:noFill/>
              <a:ln w="1270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rmAutofit/>
              </a:bodyPr>
              <a:lstStyle/>
              <a:p>
                <a:endParaRPr lang="hu-HU" sz="1399"/>
              </a:p>
            </p:txBody>
          </p:sp>
          <p:grpSp>
            <p:nvGrpSpPr>
              <p:cNvPr id="258" name="Gruppieren 163">
                <a:extLst>
                  <a:ext uri="{FF2B5EF4-FFF2-40B4-BE49-F238E27FC236}">
                    <a16:creationId xmlns:a16="http://schemas.microsoft.com/office/drawing/2014/main" id="{F6E02C5D-77C1-4962-88E8-DA518A608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62826" y="2801521"/>
                <a:ext cx="1584613" cy="808918"/>
                <a:chOff x="4374331" y="2622149"/>
                <a:chExt cx="1584613" cy="808918"/>
              </a:xfrm>
            </p:grpSpPr>
            <p:sp>
              <p:nvSpPr>
                <p:cNvPr id="259" name="Freeform 108">
                  <a:extLst>
                    <a:ext uri="{FF2B5EF4-FFF2-40B4-BE49-F238E27FC236}">
                      <a16:creationId xmlns:a16="http://schemas.microsoft.com/office/drawing/2014/main" id="{E0903087-EFFF-4373-B85A-290188AB0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4331" y="2959464"/>
                  <a:ext cx="469984" cy="471603"/>
                </a:xfrm>
                <a:custGeom>
                  <a:avLst/>
                  <a:gdLst>
                    <a:gd name="T0" fmla="*/ 0 w 4008"/>
                    <a:gd name="T1" fmla="*/ 0 h 4008"/>
                    <a:gd name="T2" fmla="*/ 0 w 4008"/>
                    <a:gd name="T3" fmla="*/ 0 h 4008"/>
                    <a:gd name="T4" fmla="*/ 0 w 4008"/>
                    <a:gd name="T5" fmla="*/ 1 h 4008"/>
                    <a:gd name="T6" fmla="*/ 0 w 4008"/>
                    <a:gd name="T7" fmla="*/ 2 h 4008"/>
                    <a:gd name="T8" fmla="*/ 1 w 4008"/>
                    <a:gd name="T9" fmla="*/ 2 h 4008"/>
                    <a:gd name="T10" fmla="*/ 2 w 4008"/>
                    <a:gd name="T11" fmla="*/ 1 h 4008"/>
                    <a:gd name="T12" fmla="*/ 2 w 4008"/>
                    <a:gd name="T13" fmla="*/ 0 h 4008"/>
                    <a:gd name="T14" fmla="*/ 1 w 4008"/>
                    <a:gd name="T15" fmla="*/ 0 h 4008"/>
                    <a:gd name="T16" fmla="*/ 0 w 4008"/>
                    <a:gd name="T17" fmla="*/ 0 h 40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008"/>
                    <a:gd name="T28" fmla="*/ 0 h 4008"/>
                    <a:gd name="T29" fmla="*/ 4008 w 4008"/>
                    <a:gd name="T30" fmla="*/ 4008 h 400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008" h="4008">
                      <a:moveTo>
                        <a:pt x="501" y="0"/>
                      </a:moveTo>
                      <a:cubicBezTo>
                        <a:pt x="224" y="0"/>
                        <a:pt x="0" y="224"/>
                        <a:pt x="0" y="501"/>
                      </a:cubicBezTo>
                      <a:lnTo>
                        <a:pt x="0" y="3507"/>
                      </a:lnTo>
                      <a:cubicBezTo>
                        <a:pt x="0" y="3784"/>
                        <a:pt x="224" y="4008"/>
                        <a:pt x="501" y="4008"/>
                      </a:cubicBezTo>
                      <a:lnTo>
                        <a:pt x="3507" y="4008"/>
                      </a:lnTo>
                      <a:cubicBezTo>
                        <a:pt x="3784" y="4008"/>
                        <a:pt x="4008" y="3784"/>
                        <a:pt x="4008" y="3507"/>
                      </a:cubicBezTo>
                      <a:lnTo>
                        <a:pt x="4008" y="501"/>
                      </a:lnTo>
                      <a:cubicBezTo>
                        <a:pt x="4008" y="224"/>
                        <a:pt x="3784" y="0"/>
                        <a:pt x="3507" y="0"/>
                      </a:cubicBezTo>
                      <a:lnTo>
                        <a:pt x="501" y="0"/>
                      </a:lnTo>
                      <a:close/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>
                  <a:normAutofit lnSpcReduction="10000"/>
                </a:bodyPr>
                <a:lstStyle/>
                <a:p>
                  <a:pPr>
                    <a:defRPr/>
                  </a:pPr>
                  <a:endParaRPr lang="de-DE" sz="1399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60" name="Picture 109" descr="MC900194102[1]">
                  <a:extLst>
                    <a:ext uri="{FF2B5EF4-FFF2-40B4-BE49-F238E27FC236}">
                      <a16:creationId xmlns:a16="http://schemas.microsoft.com/office/drawing/2014/main" id="{C2D357F3-2A77-4241-AF2B-9F9D44578A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6716" y="2989403"/>
                  <a:ext cx="377825" cy="415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1" name="Text Box 110">
                  <a:extLst>
                    <a:ext uri="{FF2B5EF4-FFF2-40B4-BE49-F238E27FC236}">
                      <a16:creationId xmlns:a16="http://schemas.microsoft.com/office/drawing/2014/main" id="{FFC32415-F361-4F06-8B32-AAE2818C96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93417" y="2622149"/>
                  <a:ext cx="1465527" cy="215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no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</a:pPr>
                  <a:r>
                    <a:rPr lang="hu-HU" sz="11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Beszerzett gáz</a:t>
                  </a:r>
                  <a:endParaRPr lang="en-GB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Rectangle 4">
              <a:extLst>
                <a:ext uri="{FF2B5EF4-FFF2-40B4-BE49-F238E27FC236}">
                  <a16:creationId xmlns:a16="http://schemas.microsoft.com/office/drawing/2014/main" id="{72BAEE9E-19DD-4F4F-85D8-1A336AB5EA15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1292225" y="2532063"/>
              <a:ext cx="36513" cy="687387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22C9092E-4740-4021-A9C9-5906BE125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000" y="2047875"/>
              <a:ext cx="985838" cy="973138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90A926D-FDB7-4374-BB7A-A3BE9FBE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400" y="2047875"/>
              <a:ext cx="50800" cy="479425"/>
            </a:xfrm>
            <a:custGeom>
              <a:avLst/>
              <a:gdLst>
                <a:gd name="T0" fmla="*/ 0 w 13"/>
                <a:gd name="T1" fmla="*/ 0 h 122"/>
                <a:gd name="T2" fmla="*/ 0 w 13"/>
                <a:gd name="T3" fmla="*/ 122 h 122"/>
                <a:gd name="T4" fmla="*/ 13 w 13"/>
                <a:gd name="T5" fmla="*/ 106 h 122"/>
                <a:gd name="T6" fmla="*/ 0 w 13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2"/>
                <a:gd name="T14" fmla="*/ 13 w 1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2">
                  <a:moveTo>
                    <a:pt x="0" y="0"/>
                  </a:moveTo>
                  <a:lnTo>
                    <a:pt x="0" y="122"/>
                  </a:lnTo>
                  <a:lnTo>
                    <a:pt x="13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7CCC811D-DAC8-420B-851F-33B404DC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" y="2522538"/>
              <a:ext cx="423863" cy="250825"/>
            </a:xfrm>
            <a:custGeom>
              <a:avLst/>
              <a:gdLst>
                <a:gd name="T0" fmla="*/ 0 w 107"/>
                <a:gd name="T1" fmla="*/ 64 h 64"/>
                <a:gd name="T2" fmla="*/ 107 w 107"/>
                <a:gd name="T3" fmla="*/ 4 h 64"/>
                <a:gd name="T4" fmla="*/ 87 w 107"/>
                <a:gd name="T5" fmla="*/ 0 h 64"/>
                <a:gd name="T6" fmla="*/ 0 w 107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64"/>
                <a:gd name="T14" fmla="*/ 107 w 10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64">
                  <a:moveTo>
                    <a:pt x="0" y="64"/>
                  </a:moveTo>
                  <a:lnTo>
                    <a:pt x="107" y="4"/>
                  </a:lnTo>
                  <a:lnTo>
                    <a:pt x="87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AB17432-CCB2-415B-B043-77B30A9B4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163" y="2546350"/>
              <a:ext cx="414337" cy="242888"/>
            </a:xfrm>
            <a:custGeom>
              <a:avLst/>
              <a:gdLst>
                <a:gd name="T0" fmla="*/ 105 w 105"/>
                <a:gd name="T1" fmla="*/ 62 h 62"/>
                <a:gd name="T2" fmla="*/ 0 w 105"/>
                <a:gd name="T3" fmla="*/ 0 h 62"/>
                <a:gd name="T4" fmla="*/ 7 w 105"/>
                <a:gd name="T5" fmla="*/ 19 h 62"/>
                <a:gd name="T6" fmla="*/ 105 w 105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62"/>
                <a:gd name="T14" fmla="*/ 105 w 105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62">
                  <a:moveTo>
                    <a:pt x="105" y="62"/>
                  </a:moveTo>
                  <a:lnTo>
                    <a:pt x="0" y="0"/>
                  </a:lnTo>
                  <a:lnTo>
                    <a:pt x="7" y="19"/>
                  </a:lnTo>
                  <a:lnTo>
                    <a:pt x="105" y="6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B625031E-2611-490A-8CA8-F0FA56EEF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713" y="2500313"/>
              <a:ext cx="74612" cy="73025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49" name="Rectangle 11">
              <a:extLst>
                <a:ext uri="{FF2B5EF4-FFF2-40B4-BE49-F238E27FC236}">
                  <a16:creationId xmlns:a16="http://schemas.microsoft.com/office/drawing/2014/main" id="{989F30CD-6F2C-41CF-84BE-40E1B4910F94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1595438" y="2265363"/>
              <a:ext cx="36512" cy="687387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AA5E2645-A687-4F53-887B-D77766F16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781175"/>
              <a:ext cx="50800" cy="479425"/>
            </a:xfrm>
            <a:custGeom>
              <a:avLst/>
              <a:gdLst>
                <a:gd name="T0" fmla="*/ 0 w 13"/>
                <a:gd name="T1" fmla="*/ 0 h 122"/>
                <a:gd name="T2" fmla="*/ 0 w 13"/>
                <a:gd name="T3" fmla="*/ 122 h 122"/>
                <a:gd name="T4" fmla="*/ 13 w 13"/>
                <a:gd name="T5" fmla="*/ 106 h 122"/>
                <a:gd name="T6" fmla="*/ 0 w 13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22"/>
                <a:gd name="T14" fmla="*/ 13 w 13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22">
                  <a:moveTo>
                    <a:pt x="0" y="0"/>
                  </a:moveTo>
                  <a:lnTo>
                    <a:pt x="0" y="122"/>
                  </a:lnTo>
                  <a:lnTo>
                    <a:pt x="13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C97FBF80-76BC-4E26-A3BF-D6E66A83F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255838"/>
              <a:ext cx="423862" cy="250825"/>
            </a:xfrm>
            <a:custGeom>
              <a:avLst/>
              <a:gdLst>
                <a:gd name="T0" fmla="*/ 0 w 107"/>
                <a:gd name="T1" fmla="*/ 64 h 64"/>
                <a:gd name="T2" fmla="*/ 107 w 107"/>
                <a:gd name="T3" fmla="*/ 4 h 64"/>
                <a:gd name="T4" fmla="*/ 87 w 107"/>
                <a:gd name="T5" fmla="*/ 0 h 64"/>
                <a:gd name="T6" fmla="*/ 0 w 107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64"/>
                <a:gd name="T14" fmla="*/ 107 w 10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64">
                  <a:moveTo>
                    <a:pt x="0" y="64"/>
                  </a:moveTo>
                  <a:lnTo>
                    <a:pt x="107" y="4"/>
                  </a:lnTo>
                  <a:lnTo>
                    <a:pt x="87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0EB58BD2-40BB-4686-AA4B-F7E464218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75" y="2279650"/>
              <a:ext cx="414338" cy="242888"/>
            </a:xfrm>
            <a:custGeom>
              <a:avLst/>
              <a:gdLst>
                <a:gd name="T0" fmla="*/ 105 w 105"/>
                <a:gd name="T1" fmla="*/ 62 h 62"/>
                <a:gd name="T2" fmla="*/ 0 w 105"/>
                <a:gd name="T3" fmla="*/ 0 h 62"/>
                <a:gd name="T4" fmla="*/ 7 w 105"/>
                <a:gd name="T5" fmla="*/ 19 h 62"/>
                <a:gd name="T6" fmla="*/ 105 w 105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62"/>
                <a:gd name="T14" fmla="*/ 105 w 105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62">
                  <a:moveTo>
                    <a:pt x="105" y="62"/>
                  </a:moveTo>
                  <a:lnTo>
                    <a:pt x="0" y="0"/>
                  </a:lnTo>
                  <a:lnTo>
                    <a:pt x="7" y="19"/>
                  </a:lnTo>
                  <a:lnTo>
                    <a:pt x="105" y="6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8CEB85A9-5B2E-4540-89C7-C738814C9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925" y="2233613"/>
              <a:ext cx="74613" cy="73025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54" name="Freeform 68">
              <a:extLst>
                <a:ext uri="{FF2B5EF4-FFF2-40B4-BE49-F238E27FC236}">
                  <a16:creationId xmlns:a16="http://schemas.microsoft.com/office/drawing/2014/main" id="{6BC37DD4-EE53-4401-87A4-6E745DBFD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8" y="5165725"/>
              <a:ext cx="468312" cy="469900"/>
            </a:xfrm>
            <a:custGeom>
              <a:avLst/>
              <a:gdLst>
                <a:gd name="T0" fmla="*/ 251 w 2004"/>
                <a:gd name="T1" fmla="*/ 0 h 2004"/>
                <a:gd name="T2" fmla="*/ 0 w 2004"/>
                <a:gd name="T3" fmla="*/ 250 h 2004"/>
                <a:gd name="T4" fmla="*/ 0 w 2004"/>
                <a:gd name="T5" fmla="*/ 1754 h 2004"/>
                <a:gd name="T6" fmla="*/ 251 w 2004"/>
                <a:gd name="T7" fmla="*/ 2004 h 2004"/>
                <a:gd name="T8" fmla="*/ 1754 w 2004"/>
                <a:gd name="T9" fmla="*/ 2004 h 2004"/>
                <a:gd name="T10" fmla="*/ 2004 w 2004"/>
                <a:gd name="T11" fmla="*/ 1754 h 2004"/>
                <a:gd name="T12" fmla="*/ 2004 w 2004"/>
                <a:gd name="T13" fmla="*/ 250 h 2004"/>
                <a:gd name="T14" fmla="*/ 1754 w 2004"/>
                <a:gd name="T15" fmla="*/ 0 h 2004"/>
                <a:gd name="T16" fmla="*/ 251 w 2004"/>
                <a:gd name="T17" fmla="*/ 0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4" h="2004">
                  <a:moveTo>
                    <a:pt x="251" y="0"/>
                  </a:moveTo>
                  <a:cubicBezTo>
                    <a:pt x="112" y="0"/>
                    <a:pt x="0" y="112"/>
                    <a:pt x="0" y="250"/>
                  </a:cubicBezTo>
                  <a:lnTo>
                    <a:pt x="0" y="1754"/>
                  </a:lnTo>
                  <a:cubicBezTo>
                    <a:pt x="0" y="1892"/>
                    <a:pt x="112" y="2004"/>
                    <a:pt x="251" y="2004"/>
                  </a:cubicBezTo>
                  <a:lnTo>
                    <a:pt x="1754" y="2004"/>
                  </a:lnTo>
                  <a:cubicBezTo>
                    <a:pt x="1892" y="2004"/>
                    <a:pt x="2004" y="1892"/>
                    <a:pt x="2004" y="1754"/>
                  </a:cubicBezTo>
                  <a:lnTo>
                    <a:pt x="2004" y="250"/>
                  </a:lnTo>
                  <a:cubicBezTo>
                    <a:pt x="2004" y="112"/>
                    <a:pt x="1892" y="0"/>
                    <a:pt x="1754" y="0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5" name="Freeform 69">
              <a:extLst>
                <a:ext uri="{FF2B5EF4-FFF2-40B4-BE49-F238E27FC236}">
                  <a16:creationId xmlns:a16="http://schemas.microsoft.com/office/drawing/2014/main" id="{471EADE1-C200-4EEE-9C9B-132A1D71A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0" y="5189538"/>
              <a:ext cx="20638" cy="263525"/>
            </a:xfrm>
            <a:custGeom>
              <a:avLst/>
              <a:gdLst>
                <a:gd name="T0" fmla="*/ 7 w 12"/>
                <a:gd name="T1" fmla="*/ 0 h 157"/>
                <a:gd name="T2" fmla="*/ 1 w 12"/>
                <a:gd name="T3" fmla="*/ 6 h 157"/>
                <a:gd name="T4" fmla="*/ 3 w 12"/>
                <a:gd name="T5" fmla="*/ 51 h 157"/>
                <a:gd name="T6" fmla="*/ 3 w 12"/>
                <a:gd name="T7" fmla="*/ 80 h 157"/>
                <a:gd name="T8" fmla="*/ 3 w 12"/>
                <a:gd name="T9" fmla="*/ 110 h 157"/>
                <a:gd name="T10" fmla="*/ 0 w 12"/>
                <a:gd name="T11" fmla="*/ 156 h 157"/>
                <a:gd name="T12" fmla="*/ 9 w 12"/>
                <a:gd name="T13" fmla="*/ 157 h 157"/>
                <a:gd name="T14" fmla="*/ 12 w 12"/>
                <a:gd name="T15" fmla="*/ 110 h 157"/>
                <a:gd name="T16" fmla="*/ 12 w 12"/>
                <a:gd name="T17" fmla="*/ 80 h 157"/>
                <a:gd name="T18" fmla="*/ 12 w 12"/>
                <a:gd name="T19" fmla="*/ 51 h 157"/>
                <a:gd name="T20" fmla="*/ 11 w 12"/>
                <a:gd name="T21" fmla="*/ 4 h 157"/>
                <a:gd name="T22" fmla="*/ 7 w 12"/>
                <a:gd name="T23" fmla="*/ 10 h 157"/>
                <a:gd name="T24" fmla="*/ 7 w 12"/>
                <a:gd name="T25" fmla="*/ 0 h 157"/>
                <a:gd name="T26" fmla="*/ 1 w 12"/>
                <a:gd name="T27" fmla="*/ 0 h 157"/>
                <a:gd name="T28" fmla="*/ 1 w 12"/>
                <a:gd name="T29" fmla="*/ 6 h 157"/>
                <a:gd name="T30" fmla="*/ 7 w 12"/>
                <a:gd name="T3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7">
                  <a:moveTo>
                    <a:pt x="7" y="0"/>
                  </a:moveTo>
                  <a:lnTo>
                    <a:pt x="1" y="6"/>
                  </a:lnTo>
                  <a:lnTo>
                    <a:pt x="3" y="51"/>
                  </a:lnTo>
                  <a:lnTo>
                    <a:pt x="3" y="80"/>
                  </a:lnTo>
                  <a:lnTo>
                    <a:pt x="3" y="110"/>
                  </a:lnTo>
                  <a:lnTo>
                    <a:pt x="0" y="156"/>
                  </a:lnTo>
                  <a:lnTo>
                    <a:pt x="9" y="157"/>
                  </a:lnTo>
                  <a:lnTo>
                    <a:pt x="12" y="110"/>
                  </a:lnTo>
                  <a:lnTo>
                    <a:pt x="12" y="80"/>
                  </a:lnTo>
                  <a:lnTo>
                    <a:pt x="12" y="51"/>
                  </a:lnTo>
                  <a:lnTo>
                    <a:pt x="11" y="4"/>
                  </a:lnTo>
                  <a:lnTo>
                    <a:pt x="7" y="10"/>
                  </a:lnTo>
                  <a:lnTo>
                    <a:pt x="7" y="0"/>
                  </a:lnTo>
                  <a:lnTo>
                    <a:pt x="1" y="0"/>
                  </a:lnTo>
                  <a:lnTo>
                    <a:pt x="1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4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770A628F-82E8-4FB0-9837-682A5EC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189538"/>
              <a:ext cx="49212" cy="15875"/>
            </a:xfrm>
            <a:custGeom>
              <a:avLst/>
              <a:gdLst>
                <a:gd name="T0" fmla="*/ 29 w 29"/>
                <a:gd name="T1" fmla="*/ 5 h 10"/>
                <a:gd name="T2" fmla="*/ 23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3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3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id="{FEB667AE-D877-49D0-BBDD-492D693A3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5195888"/>
              <a:ext cx="20637" cy="257175"/>
            </a:xfrm>
            <a:custGeom>
              <a:avLst/>
              <a:gdLst>
                <a:gd name="T0" fmla="*/ 12 w 12"/>
                <a:gd name="T1" fmla="*/ 153 h 153"/>
                <a:gd name="T2" fmla="*/ 11 w 12"/>
                <a:gd name="T3" fmla="*/ 106 h 153"/>
                <a:gd name="T4" fmla="*/ 9 w 12"/>
                <a:gd name="T5" fmla="*/ 77 h 153"/>
                <a:gd name="T6" fmla="*/ 11 w 12"/>
                <a:gd name="T7" fmla="*/ 47 h 153"/>
                <a:gd name="T8" fmla="*/ 12 w 12"/>
                <a:gd name="T9" fmla="*/ 1 h 153"/>
                <a:gd name="T10" fmla="*/ 2 w 12"/>
                <a:gd name="T11" fmla="*/ 0 h 153"/>
                <a:gd name="T12" fmla="*/ 1 w 12"/>
                <a:gd name="T13" fmla="*/ 47 h 153"/>
                <a:gd name="T14" fmla="*/ 0 w 12"/>
                <a:gd name="T15" fmla="*/ 77 h 153"/>
                <a:gd name="T16" fmla="*/ 1 w 12"/>
                <a:gd name="T17" fmla="*/ 106 h 153"/>
                <a:gd name="T18" fmla="*/ 2 w 12"/>
                <a:gd name="T19" fmla="*/ 153 h 153"/>
                <a:gd name="T20" fmla="*/ 12 w 12"/>
                <a:gd name="T2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53">
                  <a:moveTo>
                    <a:pt x="12" y="153"/>
                  </a:moveTo>
                  <a:lnTo>
                    <a:pt x="11" y="106"/>
                  </a:lnTo>
                  <a:lnTo>
                    <a:pt x="9" y="77"/>
                  </a:lnTo>
                  <a:lnTo>
                    <a:pt x="11" y="47"/>
                  </a:lnTo>
                  <a:lnTo>
                    <a:pt x="12" y="1"/>
                  </a:lnTo>
                  <a:lnTo>
                    <a:pt x="2" y="0"/>
                  </a:lnTo>
                  <a:lnTo>
                    <a:pt x="1" y="47"/>
                  </a:lnTo>
                  <a:lnTo>
                    <a:pt x="0" y="77"/>
                  </a:lnTo>
                  <a:lnTo>
                    <a:pt x="1" y="106"/>
                  </a:lnTo>
                  <a:lnTo>
                    <a:pt x="2" y="153"/>
                  </a:lnTo>
                  <a:lnTo>
                    <a:pt x="12" y="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16D4D722-0F38-4938-B2AA-B82262159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" y="5189538"/>
              <a:ext cx="19050" cy="211137"/>
            </a:xfrm>
            <a:custGeom>
              <a:avLst/>
              <a:gdLst>
                <a:gd name="T0" fmla="*/ 6 w 12"/>
                <a:gd name="T1" fmla="*/ 0 h 126"/>
                <a:gd name="T2" fmla="*/ 0 w 12"/>
                <a:gd name="T3" fmla="*/ 6 h 126"/>
                <a:gd name="T4" fmla="*/ 1 w 12"/>
                <a:gd name="T5" fmla="*/ 46 h 126"/>
                <a:gd name="T6" fmla="*/ 3 w 12"/>
                <a:gd name="T7" fmla="*/ 66 h 126"/>
                <a:gd name="T8" fmla="*/ 1 w 12"/>
                <a:gd name="T9" fmla="*/ 86 h 126"/>
                <a:gd name="T10" fmla="*/ 0 w 12"/>
                <a:gd name="T11" fmla="*/ 126 h 126"/>
                <a:gd name="T12" fmla="*/ 10 w 12"/>
                <a:gd name="T13" fmla="*/ 126 h 126"/>
                <a:gd name="T14" fmla="*/ 12 w 12"/>
                <a:gd name="T15" fmla="*/ 86 h 126"/>
                <a:gd name="T16" fmla="*/ 12 w 12"/>
                <a:gd name="T17" fmla="*/ 66 h 126"/>
                <a:gd name="T18" fmla="*/ 12 w 12"/>
                <a:gd name="T19" fmla="*/ 46 h 126"/>
                <a:gd name="T20" fmla="*/ 10 w 12"/>
                <a:gd name="T21" fmla="*/ 4 h 126"/>
                <a:gd name="T22" fmla="*/ 6 w 12"/>
                <a:gd name="T23" fmla="*/ 10 h 126"/>
                <a:gd name="T24" fmla="*/ 6 w 12"/>
                <a:gd name="T25" fmla="*/ 0 h 126"/>
                <a:gd name="T26" fmla="*/ 0 w 12"/>
                <a:gd name="T27" fmla="*/ 0 h 126"/>
                <a:gd name="T28" fmla="*/ 0 w 12"/>
                <a:gd name="T29" fmla="*/ 6 h 126"/>
                <a:gd name="T30" fmla="*/ 6 w 12"/>
                <a:gd name="T3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26">
                  <a:moveTo>
                    <a:pt x="6" y="0"/>
                  </a:moveTo>
                  <a:lnTo>
                    <a:pt x="0" y="6"/>
                  </a:lnTo>
                  <a:lnTo>
                    <a:pt x="1" y="46"/>
                  </a:lnTo>
                  <a:lnTo>
                    <a:pt x="3" y="66"/>
                  </a:lnTo>
                  <a:lnTo>
                    <a:pt x="1" y="86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2" y="86"/>
                  </a:lnTo>
                  <a:lnTo>
                    <a:pt x="12" y="66"/>
                  </a:lnTo>
                  <a:lnTo>
                    <a:pt x="12" y="46"/>
                  </a:lnTo>
                  <a:lnTo>
                    <a:pt x="10" y="4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id="{5BCE0998-04DE-468B-BE39-405A9B43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" y="5189538"/>
              <a:ext cx="49213" cy="15875"/>
            </a:xfrm>
            <a:custGeom>
              <a:avLst/>
              <a:gdLst>
                <a:gd name="T0" fmla="*/ 29 w 29"/>
                <a:gd name="T1" fmla="*/ 5 h 10"/>
                <a:gd name="T2" fmla="*/ 24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4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4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4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id="{DD204542-540E-4444-97F9-170520EC4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" y="5195888"/>
              <a:ext cx="20638" cy="225425"/>
            </a:xfrm>
            <a:custGeom>
              <a:avLst/>
              <a:gdLst>
                <a:gd name="T0" fmla="*/ 12 w 12"/>
                <a:gd name="T1" fmla="*/ 134 h 134"/>
                <a:gd name="T2" fmla="*/ 10 w 12"/>
                <a:gd name="T3" fmla="*/ 91 h 134"/>
                <a:gd name="T4" fmla="*/ 9 w 12"/>
                <a:gd name="T5" fmla="*/ 68 h 134"/>
                <a:gd name="T6" fmla="*/ 10 w 12"/>
                <a:gd name="T7" fmla="*/ 44 h 134"/>
                <a:gd name="T8" fmla="*/ 12 w 12"/>
                <a:gd name="T9" fmla="*/ 1 h 134"/>
                <a:gd name="T10" fmla="*/ 3 w 12"/>
                <a:gd name="T11" fmla="*/ 0 h 134"/>
                <a:gd name="T12" fmla="*/ 1 w 12"/>
                <a:gd name="T13" fmla="*/ 44 h 134"/>
                <a:gd name="T14" fmla="*/ 0 w 12"/>
                <a:gd name="T15" fmla="*/ 68 h 134"/>
                <a:gd name="T16" fmla="*/ 1 w 12"/>
                <a:gd name="T17" fmla="*/ 91 h 134"/>
                <a:gd name="T18" fmla="*/ 4 w 12"/>
                <a:gd name="T19" fmla="*/ 134 h 134"/>
                <a:gd name="T20" fmla="*/ 12 w 12"/>
                <a:gd name="T2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4">
                  <a:moveTo>
                    <a:pt x="12" y="134"/>
                  </a:moveTo>
                  <a:lnTo>
                    <a:pt x="10" y="91"/>
                  </a:lnTo>
                  <a:lnTo>
                    <a:pt x="9" y="68"/>
                  </a:lnTo>
                  <a:lnTo>
                    <a:pt x="10" y="44"/>
                  </a:lnTo>
                  <a:lnTo>
                    <a:pt x="12" y="1"/>
                  </a:lnTo>
                  <a:lnTo>
                    <a:pt x="3" y="0"/>
                  </a:lnTo>
                  <a:lnTo>
                    <a:pt x="1" y="44"/>
                  </a:lnTo>
                  <a:lnTo>
                    <a:pt x="0" y="68"/>
                  </a:lnTo>
                  <a:lnTo>
                    <a:pt x="1" y="91"/>
                  </a:lnTo>
                  <a:lnTo>
                    <a:pt x="4" y="134"/>
                  </a:lnTo>
                  <a:lnTo>
                    <a:pt x="12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E34426E7-8F65-4C1A-8B45-B07531E0D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445125"/>
              <a:ext cx="65087" cy="17463"/>
            </a:xfrm>
            <a:custGeom>
              <a:avLst/>
              <a:gdLst>
                <a:gd name="T0" fmla="*/ 0 w 38"/>
                <a:gd name="T1" fmla="*/ 10 h 11"/>
                <a:gd name="T2" fmla="*/ 3 w 38"/>
                <a:gd name="T3" fmla="*/ 11 h 11"/>
                <a:gd name="T4" fmla="*/ 38 w 38"/>
                <a:gd name="T5" fmla="*/ 11 h 11"/>
                <a:gd name="T6" fmla="*/ 38 w 38"/>
                <a:gd name="T7" fmla="*/ 0 h 11"/>
                <a:gd name="T8" fmla="*/ 3 w 38"/>
                <a:gd name="T9" fmla="*/ 0 h 11"/>
                <a:gd name="T10" fmla="*/ 0 w 38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1">
                  <a:moveTo>
                    <a:pt x="0" y="10"/>
                  </a:moveTo>
                  <a:lnTo>
                    <a:pt x="3" y="11"/>
                  </a:lnTo>
                  <a:lnTo>
                    <a:pt x="38" y="11"/>
                  </a:lnTo>
                  <a:lnTo>
                    <a:pt x="38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02443E14-A912-425D-BD05-F5665B5A3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5367338"/>
              <a:ext cx="100012" cy="93662"/>
            </a:xfrm>
            <a:custGeom>
              <a:avLst/>
              <a:gdLst>
                <a:gd name="T0" fmla="*/ 0 w 59"/>
                <a:gd name="T1" fmla="*/ 11 h 56"/>
                <a:gd name="T2" fmla="*/ 2 w 59"/>
                <a:gd name="T3" fmla="*/ 16 h 56"/>
                <a:gd name="T4" fmla="*/ 53 w 59"/>
                <a:gd name="T5" fmla="*/ 56 h 56"/>
                <a:gd name="T6" fmla="*/ 59 w 59"/>
                <a:gd name="T7" fmla="*/ 48 h 56"/>
                <a:gd name="T8" fmla="*/ 9 w 59"/>
                <a:gd name="T9" fmla="*/ 7 h 56"/>
                <a:gd name="T10" fmla="*/ 0 w 59"/>
                <a:gd name="T11" fmla="*/ 11 h 56"/>
                <a:gd name="T12" fmla="*/ 9 w 59"/>
                <a:gd name="T13" fmla="*/ 7 h 56"/>
                <a:gd name="T14" fmla="*/ 0 w 59"/>
                <a:gd name="T15" fmla="*/ 0 h 56"/>
                <a:gd name="T16" fmla="*/ 0 w 59"/>
                <a:gd name="T1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6">
                  <a:moveTo>
                    <a:pt x="0" y="11"/>
                  </a:moveTo>
                  <a:lnTo>
                    <a:pt x="2" y="16"/>
                  </a:lnTo>
                  <a:lnTo>
                    <a:pt x="53" y="56"/>
                  </a:lnTo>
                  <a:lnTo>
                    <a:pt x="59" y="48"/>
                  </a:lnTo>
                  <a:lnTo>
                    <a:pt x="9" y="7"/>
                  </a:lnTo>
                  <a:lnTo>
                    <a:pt x="0" y="11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0F399006-D486-49B5-8E7E-3ECD764DF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5386388"/>
              <a:ext cx="19050" cy="76200"/>
            </a:xfrm>
            <a:custGeom>
              <a:avLst/>
              <a:gdLst>
                <a:gd name="T0" fmla="*/ 5 w 11"/>
                <a:gd name="T1" fmla="*/ 46 h 46"/>
                <a:gd name="T2" fmla="*/ 11 w 11"/>
                <a:gd name="T3" fmla="*/ 41 h 46"/>
                <a:gd name="T4" fmla="*/ 11 w 11"/>
                <a:gd name="T5" fmla="*/ 0 h 46"/>
                <a:gd name="T6" fmla="*/ 0 w 11"/>
                <a:gd name="T7" fmla="*/ 0 h 46"/>
                <a:gd name="T8" fmla="*/ 0 w 11"/>
                <a:gd name="T9" fmla="*/ 41 h 46"/>
                <a:gd name="T10" fmla="*/ 5 w 11"/>
                <a:gd name="T11" fmla="*/ 46 h 46"/>
                <a:gd name="T12" fmla="*/ 11 w 11"/>
                <a:gd name="T13" fmla="*/ 46 h 46"/>
                <a:gd name="T14" fmla="*/ 11 w 11"/>
                <a:gd name="T15" fmla="*/ 41 h 46"/>
                <a:gd name="T16" fmla="*/ 5 w 11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6">
                  <a:moveTo>
                    <a:pt x="5" y="46"/>
                  </a:move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5" y="46"/>
                  </a:lnTo>
                  <a:lnTo>
                    <a:pt x="11" y="46"/>
                  </a:lnTo>
                  <a:lnTo>
                    <a:pt x="11" y="41"/>
                  </a:lnTo>
                  <a:lnTo>
                    <a:pt x="5" y="4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4" name="Freeform 78">
              <a:extLst>
                <a:ext uri="{FF2B5EF4-FFF2-40B4-BE49-F238E27FC236}">
                  <a16:creationId xmlns:a16="http://schemas.microsoft.com/office/drawing/2014/main" id="{9514BBE5-6E7B-42FD-B441-E6EB8F81A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445125"/>
              <a:ext cx="155575" cy="17463"/>
            </a:xfrm>
            <a:custGeom>
              <a:avLst/>
              <a:gdLst>
                <a:gd name="T0" fmla="*/ 0 w 92"/>
                <a:gd name="T1" fmla="*/ 6 h 11"/>
                <a:gd name="T2" fmla="*/ 5 w 92"/>
                <a:gd name="T3" fmla="*/ 11 h 11"/>
                <a:gd name="T4" fmla="*/ 92 w 92"/>
                <a:gd name="T5" fmla="*/ 11 h 11"/>
                <a:gd name="T6" fmla="*/ 92 w 92"/>
                <a:gd name="T7" fmla="*/ 0 h 11"/>
                <a:gd name="T8" fmla="*/ 5 w 92"/>
                <a:gd name="T9" fmla="*/ 0 h 11"/>
                <a:gd name="T10" fmla="*/ 0 w 92"/>
                <a:gd name="T11" fmla="*/ 6 h 11"/>
                <a:gd name="T12" fmla="*/ 5 w 92"/>
                <a:gd name="T13" fmla="*/ 0 h 11"/>
                <a:gd name="T14" fmla="*/ 0 w 92"/>
                <a:gd name="T15" fmla="*/ 0 h 11"/>
                <a:gd name="T16" fmla="*/ 0 w 92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1">
                  <a:moveTo>
                    <a:pt x="0" y="6"/>
                  </a:moveTo>
                  <a:lnTo>
                    <a:pt x="5" y="11"/>
                  </a:lnTo>
                  <a:lnTo>
                    <a:pt x="92" y="11"/>
                  </a:lnTo>
                  <a:lnTo>
                    <a:pt x="9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5" name="Freeform 79">
              <a:extLst>
                <a:ext uri="{FF2B5EF4-FFF2-40B4-BE49-F238E27FC236}">
                  <a16:creationId xmlns:a16="http://schemas.microsoft.com/office/drawing/2014/main" id="{65F3DD04-27F7-490A-A68E-8A6498717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454650"/>
              <a:ext cx="19050" cy="146050"/>
            </a:xfrm>
            <a:custGeom>
              <a:avLst/>
              <a:gdLst>
                <a:gd name="T0" fmla="*/ 5 w 11"/>
                <a:gd name="T1" fmla="*/ 87 h 87"/>
                <a:gd name="T2" fmla="*/ 11 w 11"/>
                <a:gd name="T3" fmla="*/ 82 h 87"/>
                <a:gd name="T4" fmla="*/ 11 w 11"/>
                <a:gd name="T5" fmla="*/ 0 h 87"/>
                <a:gd name="T6" fmla="*/ 0 w 11"/>
                <a:gd name="T7" fmla="*/ 0 h 87"/>
                <a:gd name="T8" fmla="*/ 0 w 11"/>
                <a:gd name="T9" fmla="*/ 82 h 87"/>
                <a:gd name="T10" fmla="*/ 5 w 11"/>
                <a:gd name="T11" fmla="*/ 87 h 87"/>
                <a:gd name="T12" fmla="*/ 0 w 11"/>
                <a:gd name="T13" fmla="*/ 82 h 87"/>
                <a:gd name="T14" fmla="*/ 0 w 11"/>
                <a:gd name="T15" fmla="*/ 87 h 87"/>
                <a:gd name="T16" fmla="*/ 5 w 1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7">
                  <a:moveTo>
                    <a:pt x="5" y="87"/>
                  </a:moveTo>
                  <a:lnTo>
                    <a:pt x="11" y="8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2"/>
                  </a:lnTo>
                  <a:lnTo>
                    <a:pt x="5" y="87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5" y="8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6" name="Freeform 80">
              <a:extLst>
                <a:ext uri="{FF2B5EF4-FFF2-40B4-BE49-F238E27FC236}">
                  <a16:creationId xmlns:a16="http://schemas.microsoft.com/office/drawing/2014/main" id="{72DC19A2-41E5-44AE-B89C-C6E65648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583238"/>
              <a:ext cx="398463" cy="17462"/>
            </a:xfrm>
            <a:custGeom>
              <a:avLst/>
              <a:gdLst>
                <a:gd name="T0" fmla="*/ 237 w 237"/>
                <a:gd name="T1" fmla="*/ 6 h 11"/>
                <a:gd name="T2" fmla="*/ 231 w 237"/>
                <a:gd name="T3" fmla="*/ 0 h 11"/>
                <a:gd name="T4" fmla="*/ 0 w 237"/>
                <a:gd name="T5" fmla="*/ 0 h 11"/>
                <a:gd name="T6" fmla="*/ 0 w 237"/>
                <a:gd name="T7" fmla="*/ 11 h 11"/>
                <a:gd name="T8" fmla="*/ 231 w 237"/>
                <a:gd name="T9" fmla="*/ 11 h 11"/>
                <a:gd name="T10" fmla="*/ 237 w 237"/>
                <a:gd name="T11" fmla="*/ 6 h 11"/>
                <a:gd name="T12" fmla="*/ 231 w 237"/>
                <a:gd name="T13" fmla="*/ 11 h 11"/>
                <a:gd name="T14" fmla="*/ 237 w 237"/>
                <a:gd name="T15" fmla="*/ 11 h 11"/>
                <a:gd name="T16" fmla="*/ 237 w 23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11">
                  <a:moveTo>
                    <a:pt x="237" y="6"/>
                  </a:moveTo>
                  <a:lnTo>
                    <a:pt x="23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31" y="11"/>
                  </a:lnTo>
                  <a:lnTo>
                    <a:pt x="237" y="6"/>
                  </a:lnTo>
                  <a:lnTo>
                    <a:pt x="231" y="11"/>
                  </a:lnTo>
                  <a:lnTo>
                    <a:pt x="237" y="11"/>
                  </a:lnTo>
                  <a:lnTo>
                    <a:pt x="237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7" name="Freeform 81">
              <a:extLst>
                <a:ext uri="{FF2B5EF4-FFF2-40B4-BE49-F238E27FC236}">
                  <a16:creationId xmlns:a16="http://schemas.microsoft.com/office/drawing/2014/main" id="{16056280-A5F4-4E9B-B5CD-280B800AC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763" y="5449888"/>
              <a:ext cx="19050" cy="142875"/>
            </a:xfrm>
            <a:custGeom>
              <a:avLst/>
              <a:gdLst>
                <a:gd name="T0" fmla="*/ 9 w 12"/>
                <a:gd name="T1" fmla="*/ 0 h 85"/>
                <a:gd name="T2" fmla="*/ 0 w 12"/>
                <a:gd name="T3" fmla="*/ 4 h 85"/>
                <a:gd name="T4" fmla="*/ 0 w 12"/>
                <a:gd name="T5" fmla="*/ 85 h 85"/>
                <a:gd name="T6" fmla="*/ 12 w 12"/>
                <a:gd name="T7" fmla="*/ 85 h 85"/>
                <a:gd name="T8" fmla="*/ 12 w 12"/>
                <a:gd name="T9" fmla="*/ 4 h 85"/>
                <a:gd name="T10" fmla="*/ 9 w 12"/>
                <a:gd name="T11" fmla="*/ 0 h 85"/>
                <a:gd name="T12" fmla="*/ 12 w 12"/>
                <a:gd name="T13" fmla="*/ 4 h 85"/>
                <a:gd name="T14" fmla="*/ 12 w 12"/>
                <a:gd name="T15" fmla="*/ 2 h 85"/>
                <a:gd name="T16" fmla="*/ 9 w 12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5">
                  <a:moveTo>
                    <a:pt x="9" y="0"/>
                  </a:moveTo>
                  <a:lnTo>
                    <a:pt x="0" y="4"/>
                  </a:lnTo>
                  <a:lnTo>
                    <a:pt x="0" y="85"/>
                  </a:lnTo>
                  <a:lnTo>
                    <a:pt x="12" y="85"/>
                  </a:lnTo>
                  <a:lnTo>
                    <a:pt x="12" y="4"/>
                  </a:lnTo>
                  <a:lnTo>
                    <a:pt x="9" y="0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8" name="Freeform 82">
              <a:extLst>
                <a:ext uri="{FF2B5EF4-FFF2-40B4-BE49-F238E27FC236}">
                  <a16:creationId xmlns:a16="http://schemas.microsoft.com/office/drawing/2014/main" id="{C2AB1ED6-49F7-45A9-B547-7A608AC5D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5367338"/>
              <a:ext cx="109537" cy="95250"/>
            </a:xfrm>
            <a:custGeom>
              <a:avLst/>
              <a:gdLst>
                <a:gd name="T0" fmla="*/ 0 w 65"/>
                <a:gd name="T1" fmla="*/ 10 h 57"/>
                <a:gd name="T2" fmla="*/ 2 w 65"/>
                <a:gd name="T3" fmla="*/ 16 h 57"/>
                <a:gd name="T4" fmla="*/ 59 w 65"/>
                <a:gd name="T5" fmla="*/ 57 h 57"/>
                <a:gd name="T6" fmla="*/ 65 w 65"/>
                <a:gd name="T7" fmla="*/ 49 h 57"/>
                <a:gd name="T8" fmla="*/ 8 w 65"/>
                <a:gd name="T9" fmla="*/ 5 h 57"/>
                <a:gd name="T10" fmla="*/ 0 w 65"/>
                <a:gd name="T11" fmla="*/ 10 h 57"/>
                <a:gd name="T12" fmla="*/ 8 w 65"/>
                <a:gd name="T13" fmla="*/ 5 h 57"/>
                <a:gd name="T14" fmla="*/ 0 w 65"/>
                <a:gd name="T15" fmla="*/ 0 h 57"/>
                <a:gd name="T16" fmla="*/ 0 w 65"/>
                <a:gd name="T17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7">
                  <a:moveTo>
                    <a:pt x="0" y="10"/>
                  </a:moveTo>
                  <a:lnTo>
                    <a:pt x="2" y="16"/>
                  </a:lnTo>
                  <a:lnTo>
                    <a:pt x="59" y="57"/>
                  </a:lnTo>
                  <a:lnTo>
                    <a:pt x="65" y="49"/>
                  </a:lnTo>
                  <a:lnTo>
                    <a:pt x="8" y="5"/>
                  </a:lnTo>
                  <a:lnTo>
                    <a:pt x="0" y="10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69" name="Freeform 83">
              <a:extLst>
                <a:ext uri="{FF2B5EF4-FFF2-40B4-BE49-F238E27FC236}">
                  <a16:creationId xmlns:a16="http://schemas.microsoft.com/office/drawing/2014/main" id="{58B7E9C0-CFD3-4519-8971-56E843508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5384800"/>
              <a:ext cx="17462" cy="77788"/>
            </a:xfrm>
            <a:custGeom>
              <a:avLst/>
              <a:gdLst>
                <a:gd name="T0" fmla="*/ 4 w 10"/>
                <a:gd name="T1" fmla="*/ 47 h 47"/>
                <a:gd name="T2" fmla="*/ 10 w 10"/>
                <a:gd name="T3" fmla="*/ 42 h 47"/>
                <a:gd name="T4" fmla="*/ 10 w 10"/>
                <a:gd name="T5" fmla="*/ 0 h 47"/>
                <a:gd name="T6" fmla="*/ 0 w 10"/>
                <a:gd name="T7" fmla="*/ 0 h 47"/>
                <a:gd name="T8" fmla="*/ 0 w 10"/>
                <a:gd name="T9" fmla="*/ 42 h 47"/>
                <a:gd name="T10" fmla="*/ 4 w 10"/>
                <a:gd name="T11" fmla="*/ 47 h 47"/>
                <a:gd name="T12" fmla="*/ 10 w 10"/>
                <a:gd name="T13" fmla="*/ 47 h 47"/>
                <a:gd name="T14" fmla="*/ 10 w 10"/>
                <a:gd name="T15" fmla="*/ 42 h 47"/>
                <a:gd name="T16" fmla="*/ 4 w 10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7">
                  <a:moveTo>
                    <a:pt x="4" y="47"/>
                  </a:moveTo>
                  <a:lnTo>
                    <a:pt x="10" y="4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4" y="47"/>
                  </a:lnTo>
                  <a:lnTo>
                    <a:pt x="10" y="47"/>
                  </a:lnTo>
                  <a:lnTo>
                    <a:pt x="10" y="42"/>
                  </a:lnTo>
                  <a:lnTo>
                    <a:pt x="4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0" name="Freeform 84">
              <a:extLst>
                <a:ext uri="{FF2B5EF4-FFF2-40B4-BE49-F238E27FC236}">
                  <a16:creationId xmlns:a16="http://schemas.microsoft.com/office/drawing/2014/main" id="{282EC270-C2E0-4416-B131-AA87996ED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0" y="5189538"/>
              <a:ext cx="20638" cy="263525"/>
            </a:xfrm>
            <a:custGeom>
              <a:avLst/>
              <a:gdLst>
                <a:gd name="T0" fmla="*/ 7 w 12"/>
                <a:gd name="T1" fmla="*/ 0 h 157"/>
                <a:gd name="T2" fmla="*/ 1 w 12"/>
                <a:gd name="T3" fmla="*/ 6 h 157"/>
                <a:gd name="T4" fmla="*/ 3 w 12"/>
                <a:gd name="T5" fmla="*/ 51 h 157"/>
                <a:gd name="T6" fmla="*/ 3 w 12"/>
                <a:gd name="T7" fmla="*/ 80 h 157"/>
                <a:gd name="T8" fmla="*/ 3 w 12"/>
                <a:gd name="T9" fmla="*/ 110 h 157"/>
                <a:gd name="T10" fmla="*/ 0 w 12"/>
                <a:gd name="T11" fmla="*/ 156 h 157"/>
                <a:gd name="T12" fmla="*/ 9 w 12"/>
                <a:gd name="T13" fmla="*/ 157 h 157"/>
                <a:gd name="T14" fmla="*/ 12 w 12"/>
                <a:gd name="T15" fmla="*/ 110 h 157"/>
                <a:gd name="T16" fmla="*/ 12 w 12"/>
                <a:gd name="T17" fmla="*/ 80 h 157"/>
                <a:gd name="T18" fmla="*/ 12 w 12"/>
                <a:gd name="T19" fmla="*/ 51 h 157"/>
                <a:gd name="T20" fmla="*/ 11 w 12"/>
                <a:gd name="T21" fmla="*/ 4 h 157"/>
                <a:gd name="T22" fmla="*/ 7 w 12"/>
                <a:gd name="T23" fmla="*/ 10 h 157"/>
                <a:gd name="T24" fmla="*/ 7 w 12"/>
                <a:gd name="T25" fmla="*/ 0 h 157"/>
                <a:gd name="T26" fmla="*/ 1 w 12"/>
                <a:gd name="T27" fmla="*/ 0 h 157"/>
                <a:gd name="T28" fmla="*/ 1 w 12"/>
                <a:gd name="T29" fmla="*/ 6 h 157"/>
                <a:gd name="T30" fmla="*/ 7 w 12"/>
                <a:gd name="T3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7">
                  <a:moveTo>
                    <a:pt x="7" y="0"/>
                  </a:moveTo>
                  <a:lnTo>
                    <a:pt x="1" y="6"/>
                  </a:lnTo>
                  <a:lnTo>
                    <a:pt x="3" y="51"/>
                  </a:lnTo>
                  <a:lnTo>
                    <a:pt x="3" y="80"/>
                  </a:lnTo>
                  <a:lnTo>
                    <a:pt x="3" y="110"/>
                  </a:lnTo>
                  <a:lnTo>
                    <a:pt x="0" y="156"/>
                  </a:lnTo>
                  <a:lnTo>
                    <a:pt x="9" y="157"/>
                  </a:lnTo>
                  <a:lnTo>
                    <a:pt x="12" y="110"/>
                  </a:lnTo>
                  <a:lnTo>
                    <a:pt x="12" y="80"/>
                  </a:lnTo>
                  <a:lnTo>
                    <a:pt x="12" y="51"/>
                  </a:lnTo>
                  <a:lnTo>
                    <a:pt x="11" y="4"/>
                  </a:lnTo>
                  <a:lnTo>
                    <a:pt x="7" y="10"/>
                  </a:lnTo>
                  <a:lnTo>
                    <a:pt x="7" y="0"/>
                  </a:lnTo>
                  <a:lnTo>
                    <a:pt x="1" y="0"/>
                  </a:lnTo>
                  <a:lnTo>
                    <a:pt x="1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4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1" name="Freeform 85">
              <a:extLst>
                <a:ext uri="{FF2B5EF4-FFF2-40B4-BE49-F238E27FC236}">
                  <a16:creationId xmlns:a16="http://schemas.microsoft.com/office/drawing/2014/main" id="{0E85F15C-1E14-4125-9340-B85F77B6F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189538"/>
              <a:ext cx="49212" cy="15875"/>
            </a:xfrm>
            <a:custGeom>
              <a:avLst/>
              <a:gdLst>
                <a:gd name="T0" fmla="*/ 29 w 29"/>
                <a:gd name="T1" fmla="*/ 5 h 10"/>
                <a:gd name="T2" fmla="*/ 23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3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3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617FD651-3067-4232-BF3C-93A967C9F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38" y="5195888"/>
              <a:ext cx="20637" cy="257175"/>
            </a:xfrm>
            <a:custGeom>
              <a:avLst/>
              <a:gdLst>
                <a:gd name="T0" fmla="*/ 12 w 12"/>
                <a:gd name="T1" fmla="*/ 153 h 153"/>
                <a:gd name="T2" fmla="*/ 11 w 12"/>
                <a:gd name="T3" fmla="*/ 106 h 153"/>
                <a:gd name="T4" fmla="*/ 9 w 12"/>
                <a:gd name="T5" fmla="*/ 77 h 153"/>
                <a:gd name="T6" fmla="*/ 11 w 12"/>
                <a:gd name="T7" fmla="*/ 47 h 153"/>
                <a:gd name="T8" fmla="*/ 12 w 12"/>
                <a:gd name="T9" fmla="*/ 1 h 153"/>
                <a:gd name="T10" fmla="*/ 2 w 12"/>
                <a:gd name="T11" fmla="*/ 0 h 153"/>
                <a:gd name="T12" fmla="*/ 1 w 12"/>
                <a:gd name="T13" fmla="*/ 47 h 153"/>
                <a:gd name="T14" fmla="*/ 0 w 12"/>
                <a:gd name="T15" fmla="*/ 77 h 153"/>
                <a:gd name="T16" fmla="*/ 1 w 12"/>
                <a:gd name="T17" fmla="*/ 106 h 153"/>
                <a:gd name="T18" fmla="*/ 2 w 12"/>
                <a:gd name="T19" fmla="*/ 153 h 153"/>
                <a:gd name="T20" fmla="*/ 12 w 12"/>
                <a:gd name="T2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53">
                  <a:moveTo>
                    <a:pt x="12" y="153"/>
                  </a:moveTo>
                  <a:lnTo>
                    <a:pt x="11" y="106"/>
                  </a:lnTo>
                  <a:lnTo>
                    <a:pt x="9" y="77"/>
                  </a:lnTo>
                  <a:lnTo>
                    <a:pt x="11" y="47"/>
                  </a:lnTo>
                  <a:lnTo>
                    <a:pt x="12" y="1"/>
                  </a:lnTo>
                  <a:lnTo>
                    <a:pt x="2" y="0"/>
                  </a:lnTo>
                  <a:lnTo>
                    <a:pt x="1" y="47"/>
                  </a:lnTo>
                  <a:lnTo>
                    <a:pt x="0" y="77"/>
                  </a:lnTo>
                  <a:lnTo>
                    <a:pt x="1" y="106"/>
                  </a:lnTo>
                  <a:lnTo>
                    <a:pt x="2" y="153"/>
                  </a:lnTo>
                  <a:lnTo>
                    <a:pt x="12" y="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3" name="Freeform 87">
              <a:extLst>
                <a:ext uri="{FF2B5EF4-FFF2-40B4-BE49-F238E27FC236}">
                  <a16:creationId xmlns:a16="http://schemas.microsoft.com/office/drawing/2014/main" id="{80D591D3-A126-4FF1-B619-1672EAA1D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" y="5189538"/>
              <a:ext cx="19050" cy="211137"/>
            </a:xfrm>
            <a:custGeom>
              <a:avLst/>
              <a:gdLst>
                <a:gd name="T0" fmla="*/ 6 w 12"/>
                <a:gd name="T1" fmla="*/ 0 h 126"/>
                <a:gd name="T2" fmla="*/ 0 w 12"/>
                <a:gd name="T3" fmla="*/ 6 h 126"/>
                <a:gd name="T4" fmla="*/ 1 w 12"/>
                <a:gd name="T5" fmla="*/ 46 h 126"/>
                <a:gd name="T6" fmla="*/ 3 w 12"/>
                <a:gd name="T7" fmla="*/ 66 h 126"/>
                <a:gd name="T8" fmla="*/ 1 w 12"/>
                <a:gd name="T9" fmla="*/ 86 h 126"/>
                <a:gd name="T10" fmla="*/ 0 w 12"/>
                <a:gd name="T11" fmla="*/ 126 h 126"/>
                <a:gd name="T12" fmla="*/ 10 w 12"/>
                <a:gd name="T13" fmla="*/ 126 h 126"/>
                <a:gd name="T14" fmla="*/ 12 w 12"/>
                <a:gd name="T15" fmla="*/ 86 h 126"/>
                <a:gd name="T16" fmla="*/ 12 w 12"/>
                <a:gd name="T17" fmla="*/ 66 h 126"/>
                <a:gd name="T18" fmla="*/ 12 w 12"/>
                <a:gd name="T19" fmla="*/ 46 h 126"/>
                <a:gd name="T20" fmla="*/ 10 w 12"/>
                <a:gd name="T21" fmla="*/ 4 h 126"/>
                <a:gd name="T22" fmla="*/ 6 w 12"/>
                <a:gd name="T23" fmla="*/ 10 h 126"/>
                <a:gd name="T24" fmla="*/ 6 w 12"/>
                <a:gd name="T25" fmla="*/ 0 h 126"/>
                <a:gd name="T26" fmla="*/ 0 w 12"/>
                <a:gd name="T27" fmla="*/ 0 h 126"/>
                <a:gd name="T28" fmla="*/ 0 w 12"/>
                <a:gd name="T29" fmla="*/ 6 h 126"/>
                <a:gd name="T30" fmla="*/ 6 w 12"/>
                <a:gd name="T3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26">
                  <a:moveTo>
                    <a:pt x="6" y="0"/>
                  </a:moveTo>
                  <a:lnTo>
                    <a:pt x="0" y="6"/>
                  </a:lnTo>
                  <a:lnTo>
                    <a:pt x="1" y="46"/>
                  </a:lnTo>
                  <a:lnTo>
                    <a:pt x="3" y="66"/>
                  </a:lnTo>
                  <a:lnTo>
                    <a:pt x="1" y="86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2" y="86"/>
                  </a:lnTo>
                  <a:lnTo>
                    <a:pt x="12" y="66"/>
                  </a:lnTo>
                  <a:lnTo>
                    <a:pt x="12" y="46"/>
                  </a:lnTo>
                  <a:lnTo>
                    <a:pt x="10" y="4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4" name="Freeform 88">
              <a:extLst>
                <a:ext uri="{FF2B5EF4-FFF2-40B4-BE49-F238E27FC236}">
                  <a16:creationId xmlns:a16="http://schemas.microsoft.com/office/drawing/2014/main" id="{A5707FF4-E37F-4A1E-BF51-3C9E532FB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" y="5189538"/>
              <a:ext cx="49213" cy="15875"/>
            </a:xfrm>
            <a:custGeom>
              <a:avLst/>
              <a:gdLst>
                <a:gd name="T0" fmla="*/ 29 w 29"/>
                <a:gd name="T1" fmla="*/ 5 h 10"/>
                <a:gd name="T2" fmla="*/ 24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4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4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4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5" name="Freeform 89">
              <a:extLst>
                <a:ext uri="{FF2B5EF4-FFF2-40B4-BE49-F238E27FC236}">
                  <a16:creationId xmlns:a16="http://schemas.microsoft.com/office/drawing/2014/main" id="{E200B9A4-419D-4A23-B3AB-24C3B5F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" y="5195888"/>
              <a:ext cx="20638" cy="225425"/>
            </a:xfrm>
            <a:custGeom>
              <a:avLst/>
              <a:gdLst>
                <a:gd name="T0" fmla="*/ 12 w 12"/>
                <a:gd name="T1" fmla="*/ 134 h 134"/>
                <a:gd name="T2" fmla="*/ 10 w 12"/>
                <a:gd name="T3" fmla="*/ 91 h 134"/>
                <a:gd name="T4" fmla="*/ 9 w 12"/>
                <a:gd name="T5" fmla="*/ 68 h 134"/>
                <a:gd name="T6" fmla="*/ 10 w 12"/>
                <a:gd name="T7" fmla="*/ 44 h 134"/>
                <a:gd name="T8" fmla="*/ 12 w 12"/>
                <a:gd name="T9" fmla="*/ 1 h 134"/>
                <a:gd name="T10" fmla="*/ 3 w 12"/>
                <a:gd name="T11" fmla="*/ 0 h 134"/>
                <a:gd name="T12" fmla="*/ 1 w 12"/>
                <a:gd name="T13" fmla="*/ 44 h 134"/>
                <a:gd name="T14" fmla="*/ 0 w 12"/>
                <a:gd name="T15" fmla="*/ 68 h 134"/>
                <a:gd name="T16" fmla="*/ 1 w 12"/>
                <a:gd name="T17" fmla="*/ 91 h 134"/>
                <a:gd name="T18" fmla="*/ 4 w 12"/>
                <a:gd name="T19" fmla="*/ 134 h 134"/>
                <a:gd name="T20" fmla="*/ 12 w 12"/>
                <a:gd name="T2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4">
                  <a:moveTo>
                    <a:pt x="12" y="134"/>
                  </a:moveTo>
                  <a:lnTo>
                    <a:pt x="10" y="91"/>
                  </a:lnTo>
                  <a:lnTo>
                    <a:pt x="9" y="68"/>
                  </a:lnTo>
                  <a:lnTo>
                    <a:pt x="10" y="44"/>
                  </a:lnTo>
                  <a:lnTo>
                    <a:pt x="12" y="1"/>
                  </a:lnTo>
                  <a:lnTo>
                    <a:pt x="3" y="0"/>
                  </a:lnTo>
                  <a:lnTo>
                    <a:pt x="1" y="44"/>
                  </a:lnTo>
                  <a:lnTo>
                    <a:pt x="0" y="68"/>
                  </a:lnTo>
                  <a:lnTo>
                    <a:pt x="1" y="91"/>
                  </a:lnTo>
                  <a:lnTo>
                    <a:pt x="4" y="134"/>
                  </a:lnTo>
                  <a:lnTo>
                    <a:pt x="12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6" name="Freeform 90">
              <a:extLst>
                <a:ext uri="{FF2B5EF4-FFF2-40B4-BE49-F238E27FC236}">
                  <a16:creationId xmlns:a16="http://schemas.microsoft.com/office/drawing/2014/main" id="{DBB24C12-8E8F-4DD7-A5E3-F29B8F96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445125"/>
              <a:ext cx="65087" cy="17463"/>
            </a:xfrm>
            <a:custGeom>
              <a:avLst/>
              <a:gdLst>
                <a:gd name="T0" fmla="*/ 0 w 38"/>
                <a:gd name="T1" fmla="*/ 10 h 11"/>
                <a:gd name="T2" fmla="*/ 3 w 38"/>
                <a:gd name="T3" fmla="*/ 11 h 11"/>
                <a:gd name="T4" fmla="*/ 38 w 38"/>
                <a:gd name="T5" fmla="*/ 11 h 11"/>
                <a:gd name="T6" fmla="*/ 38 w 38"/>
                <a:gd name="T7" fmla="*/ 0 h 11"/>
                <a:gd name="T8" fmla="*/ 3 w 38"/>
                <a:gd name="T9" fmla="*/ 0 h 11"/>
                <a:gd name="T10" fmla="*/ 0 w 38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1">
                  <a:moveTo>
                    <a:pt x="0" y="10"/>
                  </a:moveTo>
                  <a:lnTo>
                    <a:pt x="3" y="11"/>
                  </a:lnTo>
                  <a:lnTo>
                    <a:pt x="38" y="11"/>
                  </a:lnTo>
                  <a:lnTo>
                    <a:pt x="38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7" name="Freeform 91">
              <a:extLst>
                <a:ext uri="{FF2B5EF4-FFF2-40B4-BE49-F238E27FC236}">
                  <a16:creationId xmlns:a16="http://schemas.microsoft.com/office/drawing/2014/main" id="{A06887D4-BC1A-4513-A8D9-BCBDB626A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5367338"/>
              <a:ext cx="100012" cy="93662"/>
            </a:xfrm>
            <a:custGeom>
              <a:avLst/>
              <a:gdLst>
                <a:gd name="T0" fmla="*/ 0 w 59"/>
                <a:gd name="T1" fmla="*/ 11 h 56"/>
                <a:gd name="T2" fmla="*/ 2 w 59"/>
                <a:gd name="T3" fmla="*/ 16 h 56"/>
                <a:gd name="T4" fmla="*/ 53 w 59"/>
                <a:gd name="T5" fmla="*/ 56 h 56"/>
                <a:gd name="T6" fmla="*/ 59 w 59"/>
                <a:gd name="T7" fmla="*/ 48 h 56"/>
                <a:gd name="T8" fmla="*/ 9 w 59"/>
                <a:gd name="T9" fmla="*/ 7 h 56"/>
                <a:gd name="T10" fmla="*/ 0 w 59"/>
                <a:gd name="T11" fmla="*/ 11 h 56"/>
                <a:gd name="T12" fmla="*/ 9 w 59"/>
                <a:gd name="T13" fmla="*/ 7 h 56"/>
                <a:gd name="T14" fmla="*/ 0 w 59"/>
                <a:gd name="T15" fmla="*/ 0 h 56"/>
                <a:gd name="T16" fmla="*/ 0 w 59"/>
                <a:gd name="T1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6">
                  <a:moveTo>
                    <a:pt x="0" y="11"/>
                  </a:moveTo>
                  <a:lnTo>
                    <a:pt x="2" y="16"/>
                  </a:lnTo>
                  <a:lnTo>
                    <a:pt x="53" y="56"/>
                  </a:lnTo>
                  <a:lnTo>
                    <a:pt x="59" y="48"/>
                  </a:lnTo>
                  <a:lnTo>
                    <a:pt x="9" y="7"/>
                  </a:lnTo>
                  <a:lnTo>
                    <a:pt x="0" y="11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8" name="Freeform 92">
              <a:extLst>
                <a:ext uri="{FF2B5EF4-FFF2-40B4-BE49-F238E27FC236}">
                  <a16:creationId xmlns:a16="http://schemas.microsoft.com/office/drawing/2014/main" id="{5F3EB112-D83F-4338-AD6B-F6DD2E661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3" y="5386388"/>
              <a:ext cx="19050" cy="76200"/>
            </a:xfrm>
            <a:custGeom>
              <a:avLst/>
              <a:gdLst>
                <a:gd name="T0" fmla="*/ 5 w 11"/>
                <a:gd name="T1" fmla="*/ 46 h 46"/>
                <a:gd name="T2" fmla="*/ 11 w 11"/>
                <a:gd name="T3" fmla="*/ 41 h 46"/>
                <a:gd name="T4" fmla="*/ 11 w 11"/>
                <a:gd name="T5" fmla="*/ 0 h 46"/>
                <a:gd name="T6" fmla="*/ 0 w 11"/>
                <a:gd name="T7" fmla="*/ 0 h 46"/>
                <a:gd name="T8" fmla="*/ 0 w 11"/>
                <a:gd name="T9" fmla="*/ 41 h 46"/>
                <a:gd name="T10" fmla="*/ 5 w 11"/>
                <a:gd name="T11" fmla="*/ 46 h 46"/>
                <a:gd name="T12" fmla="*/ 11 w 11"/>
                <a:gd name="T13" fmla="*/ 46 h 46"/>
                <a:gd name="T14" fmla="*/ 11 w 11"/>
                <a:gd name="T15" fmla="*/ 41 h 46"/>
                <a:gd name="T16" fmla="*/ 5 w 11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6">
                  <a:moveTo>
                    <a:pt x="5" y="46"/>
                  </a:move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5" y="46"/>
                  </a:lnTo>
                  <a:lnTo>
                    <a:pt x="11" y="46"/>
                  </a:lnTo>
                  <a:lnTo>
                    <a:pt x="11" y="41"/>
                  </a:lnTo>
                  <a:lnTo>
                    <a:pt x="5" y="4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79" name="Freeform 93">
              <a:extLst>
                <a:ext uri="{FF2B5EF4-FFF2-40B4-BE49-F238E27FC236}">
                  <a16:creationId xmlns:a16="http://schemas.microsoft.com/office/drawing/2014/main" id="{1FB718E8-FF43-4D9E-A981-DF63C926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445125"/>
              <a:ext cx="155575" cy="17463"/>
            </a:xfrm>
            <a:custGeom>
              <a:avLst/>
              <a:gdLst>
                <a:gd name="T0" fmla="*/ 0 w 92"/>
                <a:gd name="T1" fmla="*/ 6 h 11"/>
                <a:gd name="T2" fmla="*/ 5 w 92"/>
                <a:gd name="T3" fmla="*/ 11 h 11"/>
                <a:gd name="T4" fmla="*/ 92 w 92"/>
                <a:gd name="T5" fmla="*/ 11 h 11"/>
                <a:gd name="T6" fmla="*/ 92 w 92"/>
                <a:gd name="T7" fmla="*/ 0 h 11"/>
                <a:gd name="T8" fmla="*/ 5 w 92"/>
                <a:gd name="T9" fmla="*/ 0 h 11"/>
                <a:gd name="T10" fmla="*/ 0 w 92"/>
                <a:gd name="T11" fmla="*/ 6 h 11"/>
                <a:gd name="T12" fmla="*/ 5 w 92"/>
                <a:gd name="T13" fmla="*/ 0 h 11"/>
                <a:gd name="T14" fmla="*/ 0 w 92"/>
                <a:gd name="T15" fmla="*/ 0 h 11"/>
                <a:gd name="T16" fmla="*/ 0 w 92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1">
                  <a:moveTo>
                    <a:pt x="0" y="6"/>
                  </a:moveTo>
                  <a:lnTo>
                    <a:pt x="5" y="11"/>
                  </a:lnTo>
                  <a:lnTo>
                    <a:pt x="92" y="11"/>
                  </a:lnTo>
                  <a:lnTo>
                    <a:pt x="9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0" name="Freeform 94">
              <a:extLst>
                <a:ext uri="{FF2B5EF4-FFF2-40B4-BE49-F238E27FC236}">
                  <a16:creationId xmlns:a16="http://schemas.microsoft.com/office/drawing/2014/main" id="{E84461E2-F29D-4A0E-8BD0-8D229A8FB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454650"/>
              <a:ext cx="19050" cy="146050"/>
            </a:xfrm>
            <a:custGeom>
              <a:avLst/>
              <a:gdLst>
                <a:gd name="T0" fmla="*/ 5 w 11"/>
                <a:gd name="T1" fmla="*/ 87 h 87"/>
                <a:gd name="T2" fmla="*/ 11 w 11"/>
                <a:gd name="T3" fmla="*/ 82 h 87"/>
                <a:gd name="T4" fmla="*/ 11 w 11"/>
                <a:gd name="T5" fmla="*/ 0 h 87"/>
                <a:gd name="T6" fmla="*/ 0 w 11"/>
                <a:gd name="T7" fmla="*/ 0 h 87"/>
                <a:gd name="T8" fmla="*/ 0 w 11"/>
                <a:gd name="T9" fmla="*/ 82 h 87"/>
                <a:gd name="T10" fmla="*/ 5 w 11"/>
                <a:gd name="T11" fmla="*/ 87 h 87"/>
                <a:gd name="T12" fmla="*/ 0 w 11"/>
                <a:gd name="T13" fmla="*/ 82 h 87"/>
                <a:gd name="T14" fmla="*/ 0 w 11"/>
                <a:gd name="T15" fmla="*/ 87 h 87"/>
                <a:gd name="T16" fmla="*/ 5 w 1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7">
                  <a:moveTo>
                    <a:pt x="5" y="87"/>
                  </a:moveTo>
                  <a:lnTo>
                    <a:pt x="11" y="8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2"/>
                  </a:lnTo>
                  <a:lnTo>
                    <a:pt x="5" y="87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5" y="8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1" name="Freeform 95">
              <a:extLst>
                <a:ext uri="{FF2B5EF4-FFF2-40B4-BE49-F238E27FC236}">
                  <a16:creationId xmlns:a16="http://schemas.microsoft.com/office/drawing/2014/main" id="{056CEED1-C6F9-4C65-8209-F9EB1AB50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5583238"/>
              <a:ext cx="398463" cy="17462"/>
            </a:xfrm>
            <a:custGeom>
              <a:avLst/>
              <a:gdLst>
                <a:gd name="T0" fmla="*/ 237 w 237"/>
                <a:gd name="T1" fmla="*/ 6 h 11"/>
                <a:gd name="T2" fmla="*/ 231 w 237"/>
                <a:gd name="T3" fmla="*/ 0 h 11"/>
                <a:gd name="T4" fmla="*/ 0 w 237"/>
                <a:gd name="T5" fmla="*/ 0 h 11"/>
                <a:gd name="T6" fmla="*/ 0 w 237"/>
                <a:gd name="T7" fmla="*/ 11 h 11"/>
                <a:gd name="T8" fmla="*/ 231 w 237"/>
                <a:gd name="T9" fmla="*/ 11 h 11"/>
                <a:gd name="T10" fmla="*/ 237 w 237"/>
                <a:gd name="T11" fmla="*/ 6 h 11"/>
                <a:gd name="T12" fmla="*/ 231 w 237"/>
                <a:gd name="T13" fmla="*/ 11 h 11"/>
                <a:gd name="T14" fmla="*/ 237 w 237"/>
                <a:gd name="T15" fmla="*/ 11 h 11"/>
                <a:gd name="T16" fmla="*/ 237 w 23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11">
                  <a:moveTo>
                    <a:pt x="237" y="6"/>
                  </a:moveTo>
                  <a:lnTo>
                    <a:pt x="23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31" y="11"/>
                  </a:lnTo>
                  <a:lnTo>
                    <a:pt x="237" y="6"/>
                  </a:lnTo>
                  <a:lnTo>
                    <a:pt x="231" y="11"/>
                  </a:lnTo>
                  <a:lnTo>
                    <a:pt x="237" y="11"/>
                  </a:lnTo>
                  <a:lnTo>
                    <a:pt x="237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2" name="Freeform 96">
              <a:extLst>
                <a:ext uri="{FF2B5EF4-FFF2-40B4-BE49-F238E27FC236}">
                  <a16:creationId xmlns:a16="http://schemas.microsoft.com/office/drawing/2014/main" id="{F0E3A9C1-51F5-48ED-AB40-BC710E637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763" y="5449888"/>
              <a:ext cx="19050" cy="142875"/>
            </a:xfrm>
            <a:custGeom>
              <a:avLst/>
              <a:gdLst>
                <a:gd name="T0" fmla="*/ 9 w 12"/>
                <a:gd name="T1" fmla="*/ 0 h 85"/>
                <a:gd name="T2" fmla="*/ 0 w 12"/>
                <a:gd name="T3" fmla="*/ 4 h 85"/>
                <a:gd name="T4" fmla="*/ 0 w 12"/>
                <a:gd name="T5" fmla="*/ 85 h 85"/>
                <a:gd name="T6" fmla="*/ 12 w 12"/>
                <a:gd name="T7" fmla="*/ 85 h 85"/>
                <a:gd name="T8" fmla="*/ 12 w 12"/>
                <a:gd name="T9" fmla="*/ 4 h 85"/>
                <a:gd name="T10" fmla="*/ 9 w 12"/>
                <a:gd name="T11" fmla="*/ 0 h 85"/>
                <a:gd name="T12" fmla="*/ 12 w 12"/>
                <a:gd name="T13" fmla="*/ 4 h 85"/>
                <a:gd name="T14" fmla="*/ 12 w 12"/>
                <a:gd name="T15" fmla="*/ 2 h 85"/>
                <a:gd name="T16" fmla="*/ 9 w 12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5">
                  <a:moveTo>
                    <a:pt x="9" y="0"/>
                  </a:moveTo>
                  <a:lnTo>
                    <a:pt x="0" y="4"/>
                  </a:lnTo>
                  <a:lnTo>
                    <a:pt x="0" y="85"/>
                  </a:lnTo>
                  <a:lnTo>
                    <a:pt x="12" y="85"/>
                  </a:lnTo>
                  <a:lnTo>
                    <a:pt x="12" y="4"/>
                  </a:lnTo>
                  <a:lnTo>
                    <a:pt x="9" y="0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3" name="Freeform 97">
              <a:extLst>
                <a:ext uri="{FF2B5EF4-FFF2-40B4-BE49-F238E27FC236}">
                  <a16:creationId xmlns:a16="http://schemas.microsoft.com/office/drawing/2014/main" id="{ECC2AF4E-182A-4471-9D88-8FF24288F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5367338"/>
              <a:ext cx="109537" cy="95250"/>
            </a:xfrm>
            <a:custGeom>
              <a:avLst/>
              <a:gdLst>
                <a:gd name="T0" fmla="*/ 0 w 65"/>
                <a:gd name="T1" fmla="*/ 10 h 57"/>
                <a:gd name="T2" fmla="*/ 2 w 65"/>
                <a:gd name="T3" fmla="*/ 16 h 57"/>
                <a:gd name="T4" fmla="*/ 59 w 65"/>
                <a:gd name="T5" fmla="*/ 57 h 57"/>
                <a:gd name="T6" fmla="*/ 65 w 65"/>
                <a:gd name="T7" fmla="*/ 49 h 57"/>
                <a:gd name="T8" fmla="*/ 8 w 65"/>
                <a:gd name="T9" fmla="*/ 5 h 57"/>
                <a:gd name="T10" fmla="*/ 0 w 65"/>
                <a:gd name="T11" fmla="*/ 10 h 57"/>
                <a:gd name="T12" fmla="*/ 8 w 65"/>
                <a:gd name="T13" fmla="*/ 5 h 57"/>
                <a:gd name="T14" fmla="*/ 0 w 65"/>
                <a:gd name="T15" fmla="*/ 0 h 57"/>
                <a:gd name="T16" fmla="*/ 0 w 65"/>
                <a:gd name="T17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7">
                  <a:moveTo>
                    <a:pt x="0" y="10"/>
                  </a:moveTo>
                  <a:lnTo>
                    <a:pt x="2" y="16"/>
                  </a:lnTo>
                  <a:lnTo>
                    <a:pt x="59" y="57"/>
                  </a:lnTo>
                  <a:lnTo>
                    <a:pt x="65" y="49"/>
                  </a:lnTo>
                  <a:lnTo>
                    <a:pt x="8" y="5"/>
                  </a:lnTo>
                  <a:lnTo>
                    <a:pt x="0" y="10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4" name="Freeform 98">
              <a:extLst>
                <a:ext uri="{FF2B5EF4-FFF2-40B4-BE49-F238E27FC236}">
                  <a16:creationId xmlns:a16="http://schemas.microsoft.com/office/drawing/2014/main" id="{97DF1C8C-D05B-413C-917F-3B833F09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13" y="5384800"/>
              <a:ext cx="17462" cy="77788"/>
            </a:xfrm>
            <a:custGeom>
              <a:avLst/>
              <a:gdLst>
                <a:gd name="T0" fmla="*/ 4 w 10"/>
                <a:gd name="T1" fmla="*/ 47 h 47"/>
                <a:gd name="T2" fmla="*/ 10 w 10"/>
                <a:gd name="T3" fmla="*/ 42 h 47"/>
                <a:gd name="T4" fmla="*/ 10 w 10"/>
                <a:gd name="T5" fmla="*/ 0 h 47"/>
                <a:gd name="T6" fmla="*/ 0 w 10"/>
                <a:gd name="T7" fmla="*/ 0 h 47"/>
                <a:gd name="T8" fmla="*/ 0 w 10"/>
                <a:gd name="T9" fmla="*/ 42 h 47"/>
                <a:gd name="T10" fmla="*/ 4 w 10"/>
                <a:gd name="T11" fmla="*/ 47 h 47"/>
                <a:gd name="T12" fmla="*/ 10 w 10"/>
                <a:gd name="T13" fmla="*/ 47 h 47"/>
                <a:gd name="T14" fmla="*/ 10 w 10"/>
                <a:gd name="T15" fmla="*/ 42 h 47"/>
                <a:gd name="T16" fmla="*/ 4 w 10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7">
                  <a:moveTo>
                    <a:pt x="4" y="47"/>
                  </a:moveTo>
                  <a:lnTo>
                    <a:pt x="10" y="4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4" y="47"/>
                  </a:lnTo>
                  <a:lnTo>
                    <a:pt x="10" y="47"/>
                  </a:lnTo>
                  <a:lnTo>
                    <a:pt x="10" y="42"/>
                  </a:lnTo>
                  <a:lnTo>
                    <a:pt x="4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85" name="Text Box 99">
              <a:extLst>
                <a:ext uri="{FF2B5EF4-FFF2-40B4-BE49-F238E27FC236}">
                  <a16:creationId xmlns:a16="http://schemas.microsoft.com/office/drawing/2014/main" id="{34099CEC-B1E1-41E3-B549-CED13E302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950" y="4949825"/>
              <a:ext cx="482504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Villany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grpSp>
          <p:nvGrpSpPr>
            <p:cNvPr id="86" name="Gruppieren 459">
              <a:extLst>
                <a:ext uri="{FF2B5EF4-FFF2-40B4-BE49-F238E27FC236}">
                  <a16:creationId xmlns:a16="http://schemas.microsoft.com/office/drawing/2014/main" id="{6BBDDBAA-A1F1-441D-9DD8-B2506E8D8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1513" y="5172075"/>
              <a:ext cx="471487" cy="471488"/>
              <a:chOff x="8164286" y="3548671"/>
              <a:chExt cx="471487" cy="471488"/>
            </a:xfrm>
          </p:grpSpPr>
          <p:sp>
            <p:nvSpPr>
              <p:cNvPr id="233" name="AutoShape 366">
                <a:extLst>
                  <a:ext uri="{FF2B5EF4-FFF2-40B4-BE49-F238E27FC236}">
                    <a16:creationId xmlns:a16="http://schemas.microsoft.com/office/drawing/2014/main" id="{28193260-1284-4927-8327-B1BDE094EF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64286" y="3548671"/>
                <a:ext cx="471487" cy="471488"/>
              </a:xfrm>
              <a:prstGeom prst="flowChartAlternateProcess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</p:spPr>
            <p:txBody>
              <a:bodyPr wrap="none" lIns="0" tIns="0" rIns="0" bIns="0" anchor="ctr">
                <a:normAutofit/>
              </a:bodyPr>
              <a:lstStyle/>
              <a:p>
                <a:pPr>
                  <a:defRPr/>
                </a:pPr>
                <a:endParaRPr lang="de-DE" sz="1399">
                  <a:solidFill>
                    <a:srgbClr val="E47D00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34" name="Freeform 367">
                <a:extLst>
                  <a:ext uri="{FF2B5EF4-FFF2-40B4-BE49-F238E27FC236}">
                    <a16:creationId xmlns:a16="http://schemas.microsoft.com/office/drawing/2014/main" id="{A7BF4D71-BE8F-44E3-AF02-8F4078FB2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3198" y="3858234"/>
                <a:ext cx="12700" cy="95250"/>
              </a:xfrm>
              <a:custGeom>
                <a:avLst/>
                <a:gdLst>
                  <a:gd name="T0" fmla="*/ 10 w 17"/>
                  <a:gd name="T1" fmla="*/ 0 h 215"/>
                  <a:gd name="T2" fmla="*/ 2 w 17"/>
                  <a:gd name="T3" fmla="*/ 7 h 215"/>
                  <a:gd name="T4" fmla="*/ 4 w 17"/>
                  <a:gd name="T5" fmla="*/ 69 h 215"/>
                  <a:gd name="T6" fmla="*/ 4 w 17"/>
                  <a:gd name="T7" fmla="*/ 109 h 215"/>
                  <a:gd name="T8" fmla="*/ 4 w 17"/>
                  <a:gd name="T9" fmla="*/ 151 h 215"/>
                  <a:gd name="T10" fmla="*/ 0 w 17"/>
                  <a:gd name="T11" fmla="*/ 213 h 215"/>
                  <a:gd name="T12" fmla="*/ 13 w 17"/>
                  <a:gd name="T13" fmla="*/ 215 h 215"/>
                  <a:gd name="T14" fmla="*/ 17 w 17"/>
                  <a:gd name="T15" fmla="*/ 151 h 215"/>
                  <a:gd name="T16" fmla="*/ 17 w 17"/>
                  <a:gd name="T17" fmla="*/ 109 h 215"/>
                  <a:gd name="T18" fmla="*/ 17 w 17"/>
                  <a:gd name="T19" fmla="*/ 69 h 215"/>
                  <a:gd name="T20" fmla="*/ 15 w 17"/>
                  <a:gd name="T21" fmla="*/ 5 h 215"/>
                  <a:gd name="T22" fmla="*/ 10 w 17"/>
                  <a:gd name="T23" fmla="*/ 13 h 215"/>
                  <a:gd name="T24" fmla="*/ 10 w 17"/>
                  <a:gd name="T25" fmla="*/ 0 h 215"/>
                  <a:gd name="T26" fmla="*/ 2 w 17"/>
                  <a:gd name="T27" fmla="*/ 0 h 215"/>
                  <a:gd name="T28" fmla="*/ 2 w 17"/>
                  <a:gd name="T29" fmla="*/ 7 h 215"/>
                  <a:gd name="T30" fmla="*/ 10 w 17"/>
                  <a:gd name="T3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215">
                    <a:moveTo>
                      <a:pt x="10" y="0"/>
                    </a:moveTo>
                    <a:lnTo>
                      <a:pt x="2" y="7"/>
                    </a:lnTo>
                    <a:lnTo>
                      <a:pt x="4" y="69"/>
                    </a:lnTo>
                    <a:lnTo>
                      <a:pt x="4" y="109"/>
                    </a:lnTo>
                    <a:lnTo>
                      <a:pt x="4" y="151"/>
                    </a:lnTo>
                    <a:lnTo>
                      <a:pt x="0" y="213"/>
                    </a:lnTo>
                    <a:lnTo>
                      <a:pt x="13" y="215"/>
                    </a:lnTo>
                    <a:lnTo>
                      <a:pt x="17" y="151"/>
                    </a:lnTo>
                    <a:lnTo>
                      <a:pt x="17" y="109"/>
                    </a:lnTo>
                    <a:lnTo>
                      <a:pt x="17" y="69"/>
                    </a:lnTo>
                    <a:lnTo>
                      <a:pt x="15" y="5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2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368">
                <a:extLst>
                  <a:ext uri="{FF2B5EF4-FFF2-40B4-BE49-F238E27FC236}">
                    <a16:creationId xmlns:a16="http://schemas.microsoft.com/office/drawing/2014/main" id="{63828F8D-D0A4-4950-A74F-D153BE843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548" y="3858234"/>
                <a:ext cx="17463" cy="9525"/>
              </a:xfrm>
              <a:custGeom>
                <a:avLst/>
                <a:gdLst>
                  <a:gd name="T0" fmla="*/ 40 w 40"/>
                  <a:gd name="T1" fmla="*/ 7 h 13"/>
                  <a:gd name="T2" fmla="*/ 32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2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2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2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369">
                <a:extLst>
                  <a:ext uri="{FF2B5EF4-FFF2-40B4-BE49-F238E27FC236}">
                    <a16:creationId xmlns:a16="http://schemas.microsoft.com/office/drawing/2014/main" id="{01669F62-1068-4EBC-81EA-CB2F35B80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2248" y="3858234"/>
                <a:ext cx="12700" cy="95250"/>
              </a:xfrm>
              <a:custGeom>
                <a:avLst/>
                <a:gdLst>
                  <a:gd name="T0" fmla="*/ 17 w 17"/>
                  <a:gd name="T1" fmla="*/ 210 h 210"/>
                  <a:gd name="T2" fmla="*/ 15 w 17"/>
                  <a:gd name="T3" fmla="*/ 146 h 210"/>
                  <a:gd name="T4" fmla="*/ 13 w 17"/>
                  <a:gd name="T5" fmla="*/ 106 h 210"/>
                  <a:gd name="T6" fmla="*/ 15 w 17"/>
                  <a:gd name="T7" fmla="*/ 64 h 210"/>
                  <a:gd name="T8" fmla="*/ 17 w 17"/>
                  <a:gd name="T9" fmla="*/ 2 h 210"/>
                  <a:gd name="T10" fmla="*/ 3 w 17"/>
                  <a:gd name="T11" fmla="*/ 0 h 210"/>
                  <a:gd name="T12" fmla="*/ 2 w 17"/>
                  <a:gd name="T13" fmla="*/ 64 h 210"/>
                  <a:gd name="T14" fmla="*/ 0 w 17"/>
                  <a:gd name="T15" fmla="*/ 106 h 210"/>
                  <a:gd name="T16" fmla="*/ 2 w 17"/>
                  <a:gd name="T17" fmla="*/ 146 h 210"/>
                  <a:gd name="T18" fmla="*/ 3 w 17"/>
                  <a:gd name="T19" fmla="*/ 210 h 210"/>
                  <a:gd name="T20" fmla="*/ 17 w 17"/>
                  <a:gd name="T21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10">
                    <a:moveTo>
                      <a:pt x="17" y="210"/>
                    </a:moveTo>
                    <a:lnTo>
                      <a:pt x="15" y="146"/>
                    </a:lnTo>
                    <a:lnTo>
                      <a:pt x="13" y="106"/>
                    </a:lnTo>
                    <a:lnTo>
                      <a:pt x="15" y="64"/>
                    </a:lnTo>
                    <a:lnTo>
                      <a:pt x="17" y="2"/>
                    </a:lnTo>
                    <a:lnTo>
                      <a:pt x="3" y="0"/>
                    </a:lnTo>
                    <a:lnTo>
                      <a:pt x="2" y="64"/>
                    </a:lnTo>
                    <a:lnTo>
                      <a:pt x="0" y="106"/>
                    </a:lnTo>
                    <a:lnTo>
                      <a:pt x="2" y="146"/>
                    </a:lnTo>
                    <a:lnTo>
                      <a:pt x="3" y="210"/>
                    </a:lnTo>
                    <a:lnTo>
                      <a:pt x="17" y="21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370">
                <a:extLst>
                  <a:ext uri="{FF2B5EF4-FFF2-40B4-BE49-F238E27FC236}">
                    <a16:creationId xmlns:a16="http://schemas.microsoft.com/office/drawing/2014/main" id="{FCC60876-773F-44FC-9232-21AEC984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473" y="3750284"/>
                <a:ext cx="11113" cy="203200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371">
                <a:extLst>
                  <a:ext uri="{FF2B5EF4-FFF2-40B4-BE49-F238E27FC236}">
                    <a16:creationId xmlns:a16="http://schemas.microsoft.com/office/drawing/2014/main" id="{260C1C90-DA92-4CEE-9523-C4410CC85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473" y="3750284"/>
                <a:ext cx="30163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372">
                <a:extLst>
                  <a:ext uri="{FF2B5EF4-FFF2-40B4-BE49-F238E27FC236}">
                    <a16:creationId xmlns:a16="http://schemas.microsoft.com/office/drawing/2014/main" id="{F168DCD2-2CF6-48A3-A8A2-2CDE2C2C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1936" y="3750284"/>
                <a:ext cx="12700" cy="203200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373">
                <a:extLst>
                  <a:ext uri="{FF2B5EF4-FFF2-40B4-BE49-F238E27FC236}">
                    <a16:creationId xmlns:a16="http://schemas.microsoft.com/office/drawing/2014/main" id="{569AD70F-610D-454E-AEAD-72AF8EA7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0161" y="3950309"/>
                <a:ext cx="409575" cy="11112"/>
              </a:xfrm>
              <a:custGeom>
                <a:avLst/>
                <a:gdLst>
                  <a:gd name="T0" fmla="*/ 325 w 325"/>
                  <a:gd name="T1" fmla="*/ 8 h 15"/>
                  <a:gd name="T2" fmla="*/ 317 w 325"/>
                  <a:gd name="T3" fmla="*/ 0 h 15"/>
                  <a:gd name="T4" fmla="*/ 0 w 325"/>
                  <a:gd name="T5" fmla="*/ 0 h 15"/>
                  <a:gd name="T6" fmla="*/ 0 w 325"/>
                  <a:gd name="T7" fmla="*/ 15 h 15"/>
                  <a:gd name="T8" fmla="*/ 317 w 325"/>
                  <a:gd name="T9" fmla="*/ 15 h 15"/>
                  <a:gd name="T10" fmla="*/ 325 w 325"/>
                  <a:gd name="T11" fmla="*/ 8 h 15"/>
                  <a:gd name="T12" fmla="*/ 317 w 325"/>
                  <a:gd name="T13" fmla="*/ 15 h 15"/>
                  <a:gd name="T14" fmla="*/ 325 w 325"/>
                  <a:gd name="T15" fmla="*/ 15 h 15"/>
                  <a:gd name="T16" fmla="*/ 325 w 325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5" h="15">
                    <a:moveTo>
                      <a:pt x="325" y="8"/>
                    </a:moveTo>
                    <a:lnTo>
                      <a:pt x="317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17" y="15"/>
                    </a:lnTo>
                    <a:lnTo>
                      <a:pt x="325" y="8"/>
                    </a:lnTo>
                    <a:lnTo>
                      <a:pt x="317" y="15"/>
                    </a:lnTo>
                    <a:lnTo>
                      <a:pt x="325" y="15"/>
                    </a:lnTo>
                    <a:lnTo>
                      <a:pt x="325" y="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Rectangle 374">
                <a:extLst>
                  <a:ext uri="{FF2B5EF4-FFF2-40B4-BE49-F238E27FC236}">
                    <a16:creationId xmlns:a16="http://schemas.microsoft.com/office/drawing/2014/main" id="{DC612C92-383E-41F6-ACA5-5E801A019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3973" y="3896334"/>
                <a:ext cx="57150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Rectangle 375">
                <a:extLst>
                  <a:ext uri="{FF2B5EF4-FFF2-40B4-BE49-F238E27FC236}">
                    <a16:creationId xmlns:a16="http://schemas.microsoft.com/office/drawing/2014/main" id="{A0CAB10A-F379-4004-8B4A-B4AE6FBAF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3511" y="3896334"/>
                <a:ext cx="28575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Line 376">
                <a:extLst>
                  <a:ext uri="{FF2B5EF4-FFF2-40B4-BE49-F238E27FC236}">
                    <a16:creationId xmlns:a16="http://schemas.microsoft.com/office/drawing/2014/main" id="{C837B9A0-3CE9-46E5-92DC-36A5B9CD3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948" y="3910621"/>
                <a:ext cx="57150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Line 377">
                <a:extLst>
                  <a:ext uri="{FF2B5EF4-FFF2-40B4-BE49-F238E27FC236}">
                    <a16:creationId xmlns:a16="http://schemas.microsoft.com/office/drawing/2014/main" id="{BB3F1873-674F-4F29-824F-B90EE4738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948" y="3921734"/>
                <a:ext cx="57150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378">
                <a:extLst>
                  <a:ext uri="{FF2B5EF4-FFF2-40B4-BE49-F238E27FC236}">
                    <a16:creationId xmlns:a16="http://schemas.microsoft.com/office/drawing/2014/main" id="{A1A6EA2F-72FB-4F33-A76F-8D25E5CEB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5761" y="3613759"/>
                <a:ext cx="12700" cy="338137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379">
                <a:extLst>
                  <a:ext uri="{FF2B5EF4-FFF2-40B4-BE49-F238E27FC236}">
                    <a16:creationId xmlns:a16="http://schemas.microsoft.com/office/drawing/2014/main" id="{83B5F1AE-4731-4BB4-B9F0-73C68891C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7348" y="3613759"/>
                <a:ext cx="28575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380">
                <a:extLst>
                  <a:ext uri="{FF2B5EF4-FFF2-40B4-BE49-F238E27FC236}">
                    <a16:creationId xmlns:a16="http://schemas.microsoft.com/office/drawing/2014/main" id="{C896178B-0604-43A4-9480-7F637A1C7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3223" y="3613759"/>
                <a:ext cx="12700" cy="338137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Line 382">
                <a:extLst>
                  <a:ext uri="{FF2B5EF4-FFF2-40B4-BE49-F238E27FC236}">
                    <a16:creationId xmlns:a16="http://schemas.microsoft.com/office/drawing/2014/main" id="{49DD3DAC-E2F7-4991-9A54-7813FFC6B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873" y="3910621"/>
                <a:ext cx="47625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Line 383">
                <a:extLst>
                  <a:ext uri="{FF2B5EF4-FFF2-40B4-BE49-F238E27FC236}">
                    <a16:creationId xmlns:a16="http://schemas.microsoft.com/office/drawing/2014/main" id="{5A6A6C2E-EB72-48E8-8718-AAA69267F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873" y="3921734"/>
                <a:ext cx="47625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Arc 384">
                <a:extLst>
                  <a:ext uri="{FF2B5EF4-FFF2-40B4-BE49-F238E27FC236}">
                    <a16:creationId xmlns:a16="http://schemas.microsoft.com/office/drawing/2014/main" id="{E1DBE9EF-B07C-4208-83A5-EBC61FDD7C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8488135" y="3843947"/>
                <a:ext cx="49213" cy="4921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Arc 385">
                <a:extLst>
                  <a:ext uri="{FF2B5EF4-FFF2-40B4-BE49-F238E27FC236}">
                    <a16:creationId xmlns:a16="http://schemas.microsoft.com/office/drawing/2014/main" id="{9A4BDEAE-5774-42D9-812F-612FBA0E23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8504805" y="3859027"/>
                <a:ext cx="33338" cy="349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386">
                <a:extLst>
                  <a:ext uri="{FF2B5EF4-FFF2-40B4-BE49-F238E27FC236}">
                    <a16:creationId xmlns:a16="http://schemas.microsoft.com/office/drawing/2014/main" id="{DDD804BA-3783-45D9-BDCE-02E43009B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261" y="3694721"/>
                <a:ext cx="11112" cy="203200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387">
                <a:extLst>
                  <a:ext uri="{FF2B5EF4-FFF2-40B4-BE49-F238E27FC236}">
                    <a16:creationId xmlns:a16="http://schemas.microsoft.com/office/drawing/2014/main" id="{3EF90286-C2D2-4FD9-A039-92A74F63E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261" y="3694721"/>
                <a:ext cx="30162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388">
                <a:extLst>
                  <a:ext uri="{FF2B5EF4-FFF2-40B4-BE49-F238E27FC236}">
                    <a16:creationId xmlns:a16="http://schemas.microsoft.com/office/drawing/2014/main" id="{D9D624F3-E871-48A5-B71E-6537566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5723" y="3694721"/>
                <a:ext cx="12700" cy="203200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Rectangle 381">
                <a:extLst>
                  <a:ext uri="{FF2B5EF4-FFF2-40B4-BE49-F238E27FC236}">
                    <a16:creationId xmlns:a16="http://schemas.microsoft.com/office/drawing/2014/main" id="{FD274D5E-F082-4B4D-BF70-0E262EC85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3848" y="3889984"/>
                <a:ext cx="57150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7" name="AutoShape 465">
              <a:extLst>
                <a:ext uri="{FF2B5EF4-FFF2-40B4-BE49-F238E27FC236}">
                  <a16:creationId xmlns:a16="http://schemas.microsoft.com/office/drawing/2014/main" id="{2FB0C702-3BDB-4C51-8243-D61D5E9FC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172075"/>
              <a:ext cx="471487" cy="471488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>
                <a:defRPr/>
              </a:pPr>
              <a:endParaRPr lang="en-GB" sz="899">
                <a:solidFill>
                  <a:srgbClr val="FFFFFF"/>
                </a:solidFill>
              </a:endParaRPr>
            </a:p>
          </p:txBody>
        </p:sp>
        <p:sp>
          <p:nvSpPr>
            <p:cNvPr id="88" name="AutoShape 3">
              <a:extLst>
                <a:ext uri="{FF2B5EF4-FFF2-40B4-BE49-F238E27FC236}">
                  <a16:creationId xmlns:a16="http://schemas.microsoft.com/office/drawing/2014/main" id="{E3447FC1-2F82-4F65-BC68-46D768DD27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8238" y="5219700"/>
              <a:ext cx="361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77500" lnSpcReduction="20000"/>
            </a:bodyPr>
            <a:lstStyle/>
            <a:p>
              <a:endParaRPr lang="hu-HU" sz="1399"/>
            </a:p>
          </p:txBody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293588A1-28B4-45CE-A1B9-B8C86E595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988" y="5260975"/>
              <a:ext cx="301625" cy="307975"/>
            </a:xfrm>
            <a:custGeom>
              <a:avLst/>
              <a:gdLst>
                <a:gd name="T0" fmla="*/ 190 w 190"/>
                <a:gd name="T1" fmla="*/ 6 h 194"/>
                <a:gd name="T2" fmla="*/ 190 w 190"/>
                <a:gd name="T3" fmla="*/ 4 h 194"/>
                <a:gd name="T4" fmla="*/ 188 w 190"/>
                <a:gd name="T5" fmla="*/ 2 h 194"/>
                <a:gd name="T6" fmla="*/ 187 w 190"/>
                <a:gd name="T7" fmla="*/ 1 h 194"/>
                <a:gd name="T8" fmla="*/ 185 w 190"/>
                <a:gd name="T9" fmla="*/ 0 h 194"/>
                <a:gd name="T10" fmla="*/ 68 w 190"/>
                <a:gd name="T11" fmla="*/ 1 h 194"/>
                <a:gd name="T12" fmla="*/ 67 w 190"/>
                <a:gd name="T13" fmla="*/ 1 h 194"/>
                <a:gd name="T14" fmla="*/ 65 w 190"/>
                <a:gd name="T15" fmla="*/ 3 h 194"/>
                <a:gd name="T16" fmla="*/ 64 w 190"/>
                <a:gd name="T17" fmla="*/ 5 h 194"/>
                <a:gd name="T18" fmla="*/ 64 w 190"/>
                <a:gd name="T19" fmla="*/ 26 h 194"/>
                <a:gd name="T20" fmla="*/ 30 w 190"/>
                <a:gd name="T21" fmla="*/ 74 h 194"/>
                <a:gd name="T22" fmla="*/ 28 w 190"/>
                <a:gd name="T23" fmla="*/ 77 h 194"/>
                <a:gd name="T24" fmla="*/ 24 w 190"/>
                <a:gd name="T25" fmla="*/ 85 h 194"/>
                <a:gd name="T26" fmla="*/ 18 w 190"/>
                <a:gd name="T27" fmla="*/ 97 h 194"/>
                <a:gd name="T28" fmla="*/ 12 w 190"/>
                <a:gd name="T29" fmla="*/ 112 h 194"/>
                <a:gd name="T30" fmla="*/ 6 w 190"/>
                <a:gd name="T31" fmla="*/ 128 h 194"/>
                <a:gd name="T32" fmla="*/ 2 w 190"/>
                <a:gd name="T33" fmla="*/ 144 h 194"/>
                <a:gd name="T34" fmla="*/ 0 w 190"/>
                <a:gd name="T35" fmla="*/ 158 h 194"/>
                <a:gd name="T36" fmla="*/ 2 w 190"/>
                <a:gd name="T37" fmla="*/ 170 h 194"/>
                <a:gd name="T38" fmla="*/ 8 w 190"/>
                <a:gd name="T39" fmla="*/ 179 h 194"/>
                <a:gd name="T40" fmla="*/ 15 w 190"/>
                <a:gd name="T41" fmla="*/ 184 h 194"/>
                <a:gd name="T42" fmla="*/ 24 w 190"/>
                <a:gd name="T43" fmla="*/ 187 h 194"/>
                <a:gd name="T44" fmla="*/ 33 w 190"/>
                <a:gd name="T45" fmla="*/ 189 h 194"/>
                <a:gd name="T46" fmla="*/ 42 w 190"/>
                <a:gd name="T47" fmla="*/ 189 h 194"/>
                <a:gd name="T48" fmla="*/ 50 w 190"/>
                <a:gd name="T49" fmla="*/ 188 h 194"/>
                <a:gd name="T50" fmla="*/ 58 w 190"/>
                <a:gd name="T51" fmla="*/ 187 h 194"/>
                <a:gd name="T52" fmla="*/ 64 w 190"/>
                <a:gd name="T53" fmla="*/ 187 h 194"/>
                <a:gd name="T54" fmla="*/ 63 w 190"/>
                <a:gd name="T55" fmla="*/ 179 h 194"/>
                <a:gd name="T56" fmla="*/ 59 w 190"/>
                <a:gd name="T57" fmla="*/ 179 h 194"/>
                <a:gd name="T58" fmla="*/ 52 w 190"/>
                <a:gd name="T59" fmla="*/ 181 h 194"/>
                <a:gd name="T60" fmla="*/ 44 w 190"/>
                <a:gd name="T61" fmla="*/ 182 h 194"/>
                <a:gd name="T62" fmla="*/ 35 w 190"/>
                <a:gd name="T63" fmla="*/ 182 h 194"/>
                <a:gd name="T64" fmla="*/ 26 w 190"/>
                <a:gd name="T65" fmla="*/ 181 h 194"/>
                <a:gd name="T66" fmla="*/ 18 w 190"/>
                <a:gd name="T67" fmla="*/ 177 h 194"/>
                <a:gd name="T68" fmla="*/ 12 w 190"/>
                <a:gd name="T69" fmla="*/ 172 h 194"/>
                <a:gd name="T70" fmla="*/ 8 w 190"/>
                <a:gd name="T71" fmla="*/ 163 h 194"/>
                <a:gd name="T72" fmla="*/ 8 w 190"/>
                <a:gd name="T73" fmla="*/ 151 h 194"/>
                <a:gd name="T74" fmla="*/ 12 w 190"/>
                <a:gd name="T75" fmla="*/ 137 h 194"/>
                <a:gd name="T76" fmla="*/ 17 w 190"/>
                <a:gd name="T77" fmla="*/ 122 h 194"/>
                <a:gd name="T78" fmla="*/ 23 w 190"/>
                <a:gd name="T79" fmla="*/ 108 h 194"/>
                <a:gd name="T80" fmla="*/ 29 w 190"/>
                <a:gd name="T81" fmla="*/ 95 h 194"/>
                <a:gd name="T82" fmla="*/ 34 w 190"/>
                <a:gd name="T83" fmla="*/ 85 h 194"/>
                <a:gd name="T84" fmla="*/ 37 w 190"/>
                <a:gd name="T85" fmla="*/ 79 h 194"/>
                <a:gd name="T86" fmla="*/ 42 w 190"/>
                <a:gd name="T87" fmla="*/ 80 h 194"/>
                <a:gd name="T88" fmla="*/ 48 w 190"/>
                <a:gd name="T89" fmla="*/ 81 h 194"/>
                <a:gd name="T90" fmla="*/ 52 w 190"/>
                <a:gd name="T91" fmla="*/ 80 h 194"/>
                <a:gd name="T92" fmla="*/ 54 w 190"/>
                <a:gd name="T93" fmla="*/ 77 h 194"/>
                <a:gd name="T94" fmla="*/ 57 w 190"/>
                <a:gd name="T95" fmla="*/ 69 h 194"/>
                <a:gd name="T96" fmla="*/ 58 w 190"/>
                <a:gd name="T97" fmla="*/ 49 h 194"/>
                <a:gd name="T98" fmla="*/ 64 w 190"/>
                <a:gd name="T99" fmla="*/ 35 h 194"/>
                <a:gd name="T100" fmla="*/ 190 w 190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0" h="194">
                  <a:moveTo>
                    <a:pt x="190" y="194"/>
                  </a:moveTo>
                  <a:lnTo>
                    <a:pt x="190" y="6"/>
                  </a:lnTo>
                  <a:lnTo>
                    <a:pt x="190" y="5"/>
                  </a:lnTo>
                  <a:lnTo>
                    <a:pt x="190" y="4"/>
                  </a:lnTo>
                  <a:lnTo>
                    <a:pt x="189" y="3"/>
                  </a:lnTo>
                  <a:lnTo>
                    <a:pt x="188" y="2"/>
                  </a:lnTo>
                  <a:lnTo>
                    <a:pt x="188" y="1"/>
                  </a:lnTo>
                  <a:lnTo>
                    <a:pt x="187" y="1"/>
                  </a:lnTo>
                  <a:lnTo>
                    <a:pt x="186" y="1"/>
                  </a:lnTo>
                  <a:lnTo>
                    <a:pt x="185" y="0"/>
                  </a:lnTo>
                  <a:lnTo>
                    <a:pt x="70" y="0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6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26"/>
                  </a:lnTo>
                  <a:lnTo>
                    <a:pt x="50" y="39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28" y="77"/>
                  </a:lnTo>
                  <a:lnTo>
                    <a:pt x="26" y="81"/>
                  </a:lnTo>
                  <a:lnTo>
                    <a:pt x="24" y="85"/>
                  </a:lnTo>
                  <a:lnTo>
                    <a:pt x="21" y="91"/>
                  </a:lnTo>
                  <a:lnTo>
                    <a:pt x="18" y="97"/>
                  </a:lnTo>
                  <a:lnTo>
                    <a:pt x="15" y="105"/>
                  </a:lnTo>
                  <a:lnTo>
                    <a:pt x="12" y="112"/>
                  </a:lnTo>
                  <a:lnTo>
                    <a:pt x="9" y="120"/>
                  </a:lnTo>
                  <a:lnTo>
                    <a:pt x="6" y="128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0" y="151"/>
                  </a:lnTo>
                  <a:lnTo>
                    <a:pt x="0" y="158"/>
                  </a:lnTo>
                  <a:lnTo>
                    <a:pt x="1" y="165"/>
                  </a:lnTo>
                  <a:lnTo>
                    <a:pt x="2" y="170"/>
                  </a:lnTo>
                  <a:lnTo>
                    <a:pt x="5" y="175"/>
                  </a:lnTo>
                  <a:lnTo>
                    <a:pt x="8" y="179"/>
                  </a:lnTo>
                  <a:lnTo>
                    <a:pt x="11" y="182"/>
                  </a:lnTo>
                  <a:lnTo>
                    <a:pt x="15" y="184"/>
                  </a:lnTo>
                  <a:lnTo>
                    <a:pt x="19" y="186"/>
                  </a:lnTo>
                  <a:lnTo>
                    <a:pt x="24" y="187"/>
                  </a:lnTo>
                  <a:lnTo>
                    <a:pt x="28" y="188"/>
                  </a:lnTo>
                  <a:lnTo>
                    <a:pt x="33" y="189"/>
                  </a:lnTo>
                  <a:lnTo>
                    <a:pt x="37" y="189"/>
                  </a:lnTo>
                  <a:lnTo>
                    <a:pt x="42" y="189"/>
                  </a:lnTo>
                  <a:lnTo>
                    <a:pt x="46" y="189"/>
                  </a:lnTo>
                  <a:lnTo>
                    <a:pt x="50" y="188"/>
                  </a:lnTo>
                  <a:lnTo>
                    <a:pt x="54" y="188"/>
                  </a:lnTo>
                  <a:lnTo>
                    <a:pt x="58" y="187"/>
                  </a:lnTo>
                  <a:lnTo>
                    <a:pt x="61" y="187"/>
                  </a:lnTo>
                  <a:lnTo>
                    <a:pt x="64" y="187"/>
                  </a:lnTo>
                  <a:lnTo>
                    <a:pt x="64" y="179"/>
                  </a:lnTo>
                  <a:lnTo>
                    <a:pt x="63" y="179"/>
                  </a:lnTo>
                  <a:lnTo>
                    <a:pt x="61" y="179"/>
                  </a:lnTo>
                  <a:lnTo>
                    <a:pt x="59" y="179"/>
                  </a:lnTo>
                  <a:lnTo>
                    <a:pt x="56" y="180"/>
                  </a:lnTo>
                  <a:lnTo>
                    <a:pt x="52" y="181"/>
                  </a:lnTo>
                  <a:lnTo>
                    <a:pt x="48" y="181"/>
                  </a:lnTo>
                  <a:lnTo>
                    <a:pt x="44" y="182"/>
                  </a:lnTo>
                  <a:lnTo>
                    <a:pt x="39" y="182"/>
                  </a:lnTo>
                  <a:lnTo>
                    <a:pt x="35" y="182"/>
                  </a:lnTo>
                  <a:lnTo>
                    <a:pt x="30" y="181"/>
                  </a:lnTo>
                  <a:lnTo>
                    <a:pt x="26" y="181"/>
                  </a:lnTo>
                  <a:lnTo>
                    <a:pt x="22" y="179"/>
                  </a:lnTo>
                  <a:lnTo>
                    <a:pt x="18" y="177"/>
                  </a:lnTo>
                  <a:lnTo>
                    <a:pt x="14" y="175"/>
                  </a:lnTo>
                  <a:lnTo>
                    <a:pt x="12" y="172"/>
                  </a:lnTo>
                  <a:lnTo>
                    <a:pt x="9" y="168"/>
                  </a:lnTo>
                  <a:lnTo>
                    <a:pt x="8" y="163"/>
                  </a:lnTo>
                  <a:lnTo>
                    <a:pt x="8" y="157"/>
                  </a:lnTo>
                  <a:lnTo>
                    <a:pt x="8" y="151"/>
                  </a:lnTo>
                  <a:lnTo>
                    <a:pt x="10" y="144"/>
                  </a:lnTo>
                  <a:lnTo>
                    <a:pt x="12" y="137"/>
                  </a:lnTo>
                  <a:lnTo>
                    <a:pt x="14" y="130"/>
                  </a:lnTo>
                  <a:lnTo>
                    <a:pt x="17" y="122"/>
                  </a:lnTo>
                  <a:lnTo>
                    <a:pt x="20" y="115"/>
                  </a:lnTo>
                  <a:lnTo>
                    <a:pt x="23" y="108"/>
                  </a:lnTo>
                  <a:lnTo>
                    <a:pt x="26" y="101"/>
                  </a:lnTo>
                  <a:lnTo>
                    <a:pt x="29" y="95"/>
                  </a:lnTo>
                  <a:lnTo>
                    <a:pt x="31" y="89"/>
                  </a:lnTo>
                  <a:lnTo>
                    <a:pt x="34" y="85"/>
                  </a:lnTo>
                  <a:lnTo>
                    <a:pt x="36" y="82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2" y="80"/>
                  </a:lnTo>
                  <a:lnTo>
                    <a:pt x="45" y="81"/>
                  </a:lnTo>
                  <a:lnTo>
                    <a:pt x="48" y="81"/>
                  </a:lnTo>
                  <a:lnTo>
                    <a:pt x="51" y="81"/>
                  </a:lnTo>
                  <a:lnTo>
                    <a:pt x="52" y="80"/>
                  </a:lnTo>
                  <a:lnTo>
                    <a:pt x="54" y="79"/>
                  </a:lnTo>
                  <a:lnTo>
                    <a:pt x="54" y="77"/>
                  </a:lnTo>
                  <a:lnTo>
                    <a:pt x="55" y="76"/>
                  </a:lnTo>
                  <a:lnTo>
                    <a:pt x="57" y="69"/>
                  </a:lnTo>
                  <a:lnTo>
                    <a:pt x="57" y="59"/>
                  </a:lnTo>
                  <a:lnTo>
                    <a:pt x="58" y="49"/>
                  </a:lnTo>
                  <a:lnTo>
                    <a:pt x="57" y="44"/>
                  </a:lnTo>
                  <a:lnTo>
                    <a:pt x="64" y="35"/>
                  </a:lnTo>
                  <a:lnTo>
                    <a:pt x="64" y="194"/>
                  </a:lnTo>
                  <a:lnTo>
                    <a:pt x="190" y="19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>
              <a:normAutofit fontScale="5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90" name="Rectangle 9">
              <a:extLst>
                <a:ext uri="{FF2B5EF4-FFF2-40B4-BE49-F238E27FC236}">
                  <a16:creationId xmlns:a16="http://schemas.microsoft.com/office/drawing/2014/main" id="{8FCF67C7-84F4-477A-8D47-F7851D41C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5297488"/>
              <a:ext cx="133350" cy="650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91" name="AutoShape 465">
              <a:extLst>
                <a:ext uri="{FF2B5EF4-FFF2-40B4-BE49-F238E27FC236}">
                  <a16:creationId xmlns:a16="http://schemas.microsoft.com/office/drawing/2014/main" id="{66673A22-9878-468D-BA73-327DA9319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038" y="5164138"/>
              <a:ext cx="471487" cy="471487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>
                <a:defRPr/>
              </a:pPr>
              <a:endParaRPr lang="en-GB" sz="899">
                <a:solidFill>
                  <a:srgbClr val="FFFF00"/>
                </a:solidFill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2EB88B6E-A168-43B3-9671-DDDF9E87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5226050"/>
              <a:ext cx="369887" cy="347663"/>
            </a:xfrm>
            <a:custGeom>
              <a:avLst/>
              <a:gdLst>
                <a:gd name="T0" fmla="*/ 704 w 865"/>
                <a:gd name="T1" fmla="*/ 0 h 721"/>
                <a:gd name="T2" fmla="*/ 146 w 865"/>
                <a:gd name="T3" fmla="*/ 0 h 721"/>
                <a:gd name="T4" fmla="*/ 0 w 865"/>
                <a:gd name="T5" fmla="*/ 299 h 721"/>
                <a:gd name="T6" fmla="*/ 99 w 865"/>
                <a:gd name="T7" fmla="*/ 299 h 721"/>
                <a:gd name="T8" fmla="*/ 99 w 865"/>
                <a:gd name="T9" fmla="*/ 718 h 721"/>
                <a:gd name="T10" fmla="*/ 754 w 865"/>
                <a:gd name="T11" fmla="*/ 721 h 721"/>
                <a:gd name="T12" fmla="*/ 754 w 865"/>
                <a:gd name="T13" fmla="*/ 299 h 721"/>
                <a:gd name="T14" fmla="*/ 865 w 865"/>
                <a:gd name="T15" fmla="*/ 299 h 721"/>
                <a:gd name="T16" fmla="*/ 704 w 865"/>
                <a:gd name="T17" fmla="*/ 0 h 7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5"/>
                <a:gd name="T28" fmla="*/ 0 h 721"/>
                <a:gd name="T29" fmla="*/ 865 w 865"/>
                <a:gd name="T30" fmla="*/ 721 h 7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5" h="721">
                  <a:moveTo>
                    <a:pt x="704" y="0"/>
                  </a:moveTo>
                  <a:lnTo>
                    <a:pt x="146" y="0"/>
                  </a:lnTo>
                  <a:lnTo>
                    <a:pt x="0" y="299"/>
                  </a:lnTo>
                  <a:lnTo>
                    <a:pt x="99" y="299"/>
                  </a:lnTo>
                  <a:lnTo>
                    <a:pt x="99" y="718"/>
                  </a:lnTo>
                  <a:lnTo>
                    <a:pt x="754" y="721"/>
                  </a:lnTo>
                  <a:lnTo>
                    <a:pt x="754" y="299"/>
                  </a:lnTo>
                  <a:lnTo>
                    <a:pt x="865" y="299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>
              <a:normAutofit fontScale="7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93" name="Rechteck 489">
              <a:extLst>
                <a:ext uri="{FF2B5EF4-FFF2-40B4-BE49-F238E27FC236}">
                  <a16:creationId xmlns:a16="http://schemas.microsoft.com/office/drawing/2014/main" id="{E93721B5-8727-4BE7-B6A7-BE99CC18098C}"/>
                </a:ext>
              </a:extLst>
            </p:cNvPr>
            <p:cNvSpPr/>
            <p:nvPr/>
          </p:nvSpPr>
          <p:spPr bwMode="auto">
            <a:xfrm>
              <a:off x="1663700" y="5370513"/>
              <a:ext cx="279400" cy="2016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>
                <a:defRPr/>
              </a:pPr>
              <a:endParaRPr lang="de-DE" sz="1798">
                <a:solidFill>
                  <a:srgbClr val="000000"/>
                </a:solidFill>
              </a:endParaRPr>
            </a:p>
          </p:txBody>
        </p:sp>
        <p:sp>
          <p:nvSpPr>
            <p:cNvPr id="94" name="Rectangle 23">
              <a:extLst>
                <a:ext uri="{FF2B5EF4-FFF2-40B4-BE49-F238E27FC236}">
                  <a16:creationId xmlns:a16="http://schemas.microsoft.com/office/drawing/2014/main" id="{04651C32-CE59-4E75-8D89-8A151AD95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850" y="5453063"/>
              <a:ext cx="17463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95" name="Rectangle 24">
              <a:extLst>
                <a:ext uri="{FF2B5EF4-FFF2-40B4-BE49-F238E27FC236}">
                  <a16:creationId xmlns:a16="http://schemas.microsoft.com/office/drawing/2014/main" id="{98F86B9E-D719-4CD0-82A0-12D9FECCF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850" y="5489575"/>
              <a:ext cx="17463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96" name="Rectangle 25">
              <a:extLst>
                <a:ext uri="{FF2B5EF4-FFF2-40B4-BE49-F238E27FC236}">
                  <a16:creationId xmlns:a16="http://schemas.microsoft.com/office/drawing/2014/main" id="{59C0720A-96ED-431D-887F-7062A60D0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38" y="5453063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97" name="Rectangle 26">
              <a:extLst>
                <a:ext uri="{FF2B5EF4-FFF2-40B4-BE49-F238E27FC236}">
                  <a16:creationId xmlns:a16="http://schemas.microsoft.com/office/drawing/2014/main" id="{6C15853F-3EE3-4E25-8C91-A05F8CE03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038" y="5489575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98" name="Rectangle 27">
              <a:extLst>
                <a:ext uri="{FF2B5EF4-FFF2-40B4-BE49-F238E27FC236}">
                  <a16:creationId xmlns:a16="http://schemas.microsoft.com/office/drawing/2014/main" id="{88241867-1367-4B6B-AB91-AEBA9BCEA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5" y="5453063"/>
              <a:ext cx="17463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99" name="Rectangle 28">
              <a:extLst>
                <a:ext uri="{FF2B5EF4-FFF2-40B4-BE49-F238E27FC236}">
                  <a16:creationId xmlns:a16="http://schemas.microsoft.com/office/drawing/2014/main" id="{CA9763A4-D298-495C-BD05-750E62252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5" y="5489575"/>
              <a:ext cx="17463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0" name="Rectangle 29">
              <a:extLst>
                <a:ext uri="{FF2B5EF4-FFF2-40B4-BE49-F238E27FC236}">
                  <a16:creationId xmlns:a16="http://schemas.microsoft.com/office/drawing/2014/main" id="{437C5A4E-1987-4603-A753-82816FC80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313" y="5453063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1" name="Rectangle 30">
              <a:extLst>
                <a:ext uri="{FF2B5EF4-FFF2-40B4-BE49-F238E27FC236}">
                  <a16:creationId xmlns:a16="http://schemas.microsoft.com/office/drawing/2014/main" id="{BE1D736E-B275-4628-83FB-B15B825A4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313" y="5489575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2" name="Rectangle 31">
              <a:extLst>
                <a:ext uri="{FF2B5EF4-FFF2-40B4-BE49-F238E27FC236}">
                  <a16:creationId xmlns:a16="http://schemas.microsoft.com/office/drawing/2014/main" id="{7CED921C-D031-4502-B9B8-0109915B5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688" y="5200650"/>
              <a:ext cx="33337" cy="7620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3" name="Rectangle 32">
              <a:extLst>
                <a:ext uri="{FF2B5EF4-FFF2-40B4-BE49-F238E27FC236}">
                  <a16:creationId xmlns:a16="http://schemas.microsoft.com/office/drawing/2014/main" id="{D671576D-11A3-4C50-B9BB-191514F10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338" y="5194300"/>
              <a:ext cx="46037" cy="952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4" name="Rectangle 33">
              <a:extLst>
                <a:ext uri="{FF2B5EF4-FFF2-40B4-BE49-F238E27FC236}">
                  <a16:creationId xmlns:a16="http://schemas.microsoft.com/office/drawing/2014/main" id="{C24140DC-38D2-48C2-B8D1-3BE56EA2D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650" y="5461000"/>
              <a:ext cx="60325" cy="1063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5" name="Rectangle 34">
              <a:extLst>
                <a:ext uri="{FF2B5EF4-FFF2-40B4-BE49-F238E27FC236}">
                  <a16:creationId xmlns:a16="http://schemas.microsoft.com/office/drawing/2014/main" id="{E75D643D-F0BD-4426-AC31-64D3E01CC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2763" y="5475288"/>
              <a:ext cx="34925" cy="36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A531334C-C22F-43C3-9584-8A8F368A1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63" y="5529263"/>
              <a:ext cx="14287" cy="12700"/>
            </a:xfrm>
            <a:custGeom>
              <a:avLst/>
              <a:gdLst>
                <a:gd name="T0" fmla="*/ 2147483647 w 31"/>
                <a:gd name="T1" fmla="*/ 2147483647 h 31"/>
                <a:gd name="T2" fmla="*/ 2147483647 w 31"/>
                <a:gd name="T3" fmla="*/ 2147483647 h 31"/>
                <a:gd name="T4" fmla="*/ 2147483647 w 31"/>
                <a:gd name="T5" fmla="*/ 2147483647 h 31"/>
                <a:gd name="T6" fmla="*/ 2147483647 w 31"/>
                <a:gd name="T7" fmla="*/ 2147483647 h 31"/>
                <a:gd name="T8" fmla="*/ 2147483647 w 31"/>
                <a:gd name="T9" fmla="*/ 2147483647 h 31"/>
                <a:gd name="T10" fmla="*/ 2147483647 w 31"/>
                <a:gd name="T11" fmla="*/ 2147483647 h 31"/>
                <a:gd name="T12" fmla="*/ 2147483647 w 31"/>
                <a:gd name="T13" fmla="*/ 2147483647 h 31"/>
                <a:gd name="T14" fmla="*/ 2147483647 w 31"/>
                <a:gd name="T15" fmla="*/ 2147483647 h 31"/>
                <a:gd name="T16" fmla="*/ 2147483647 w 31"/>
                <a:gd name="T17" fmla="*/ 0 h 31"/>
                <a:gd name="T18" fmla="*/ 2147483647 w 31"/>
                <a:gd name="T19" fmla="*/ 2147483647 h 31"/>
                <a:gd name="T20" fmla="*/ 2147483647 w 31"/>
                <a:gd name="T21" fmla="*/ 2147483647 h 31"/>
                <a:gd name="T22" fmla="*/ 2147483647 w 31"/>
                <a:gd name="T23" fmla="*/ 2147483647 h 31"/>
                <a:gd name="T24" fmla="*/ 0 w 31"/>
                <a:gd name="T25" fmla="*/ 2147483647 h 31"/>
                <a:gd name="T26" fmla="*/ 2147483647 w 31"/>
                <a:gd name="T27" fmla="*/ 2147483647 h 31"/>
                <a:gd name="T28" fmla="*/ 2147483647 w 31"/>
                <a:gd name="T29" fmla="*/ 2147483647 h 31"/>
                <a:gd name="T30" fmla="*/ 2147483647 w 31"/>
                <a:gd name="T31" fmla="*/ 2147483647 h 31"/>
                <a:gd name="T32" fmla="*/ 2147483647 w 31"/>
                <a:gd name="T33" fmla="*/ 2147483647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16" y="31"/>
                  </a:moveTo>
                  <a:lnTo>
                    <a:pt x="22" y="30"/>
                  </a:lnTo>
                  <a:lnTo>
                    <a:pt x="27" y="26"/>
                  </a:lnTo>
                  <a:lnTo>
                    <a:pt x="30" y="22"/>
                  </a:lnTo>
                  <a:lnTo>
                    <a:pt x="31" y="16"/>
                  </a:lnTo>
                  <a:lnTo>
                    <a:pt x="30" y="9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7C83DCF3-409E-4CB5-9D3B-622166A07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5254625"/>
              <a:ext cx="55563" cy="106363"/>
            </a:xfrm>
            <a:custGeom>
              <a:avLst/>
              <a:gdLst>
                <a:gd name="T0" fmla="*/ 130 w 130"/>
                <a:gd name="T1" fmla="*/ 220 h 220"/>
                <a:gd name="T2" fmla="*/ 130 w 130"/>
                <a:gd name="T3" fmla="*/ 58 h 220"/>
                <a:gd name="T4" fmla="*/ 68 w 130"/>
                <a:gd name="T5" fmla="*/ 0 h 220"/>
                <a:gd name="T6" fmla="*/ 0 w 130"/>
                <a:gd name="T7" fmla="*/ 58 h 220"/>
                <a:gd name="T8" fmla="*/ 0 w 130"/>
                <a:gd name="T9" fmla="*/ 220 h 220"/>
                <a:gd name="T10" fmla="*/ 130 w 130"/>
                <a:gd name="T11" fmla="*/ 22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220"/>
                <a:gd name="T20" fmla="*/ 130 w 130"/>
                <a:gd name="T21" fmla="*/ 220 h 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220">
                  <a:moveTo>
                    <a:pt x="130" y="220"/>
                  </a:moveTo>
                  <a:lnTo>
                    <a:pt x="130" y="58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0" y="220"/>
                  </a:lnTo>
                  <a:lnTo>
                    <a:pt x="130" y="2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08" name="Rectangle 37">
              <a:extLst>
                <a:ext uri="{FF2B5EF4-FFF2-40B4-BE49-F238E27FC236}">
                  <a16:creationId xmlns:a16="http://schemas.microsoft.com/office/drawing/2014/main" id="{4C8A436C-95D2-49C4-B65F-1C12A0247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5289550"/>
              <a:ext cx="15875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09" name="Rectangle 38">
              <a:extLst>
                <a:ext uri="{FF2B5EF4-FFF2-40B4-BE49-F238E27FC236}">
                  <a16:creationId xmlns:a16="http://schemas.microsoft.com/office/drawing/2014/main" id="{AEA8F7E1-58F7-47C3-AB5D-8C4FAFA68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63" y="5322888"/>
              <a:ext cx="15875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0" name="Rectangle 39">
              <a:extLst>
                <a:ext uri="{FF2B5EF4-FFF2-40B4-BE49-F238E27FC236}">
                  <a16:creationId xmlns:a16="http://schemas.microsoft.com/office/drawing/2014/main" id="{6D991F56-B2EE-41CF-A861-FFE3DE406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25" y="5289550"/>
              <a:ext cx="14288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1" name="Rectangle 40">
              <a:extLst>
                <a:ext uri="{FF2B5EF4-FFF2-40B4-BE49-F238E27FC236}">
                  <a16:creationId xmlns:a16="http://schemas.microsoft.com/office/drawing/2014/main" id="{E5726779-E5A0-47FA-A293-2572A98A6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25" y="5322888"/>
              <a:ext cx="14288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id="{02506F83-2F6B-4B58-BCF5-6178E678E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325" y="5256213"/>
              <a:ext cx="55563" cy="104775"/>
            </a:xfrm>
            <a:custGeom>
              <a:avLst/>
              <a:gdLst>
                <a:gd name="T0" fmla="*/ 129 w 129"/>
                <a:gd name="T1" fmla="*/ 216 h 216"/>
                <a:gd name="T2" fmla="*/ 129 w 129"/>
                <a:gd name="T3" fmla="*/ 54 h 216"/>
                <a:gd name="T4" fmla="*/ 68 w 129"/>
                <a:gd name="T5" fmla="*/ 0 h 216"/>
                <a:gd name="T6" fmla="*/ 0 w 129"/>
                <a:gd name="T7" fmla="*/ 54 h 216"/>
                <a:gd name="T8" fmla="*/ 0 w 129"/>
                <a:gd name="T9" fmla="*/ 216 h 216"/>
                <a:gd name="T10" fmla="*/ 129 w 129"/>
                <a:gd name="T11" fmla="*/ 216 h 2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216"/>
                <a:gd name="T20" fmla="*/ 129 w 129"/>
                <a:gd name="T21" fmla="*/ 216 h 2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216">
                  <a:moveTo>
                    <a:pt x="129" y="216"/>
                  </a:moveTo>
                  <a:lnTo>
                    <a:pt x="129" y="54"/>
                  </a:lnTo>
                  <a:lnTo>
                    <a:pt x="68" y="0"/>
                  </a:lnTo>
                  <a:lnTo>
                    <a:pt x="0" y="54"/>
                  </a:lnTo>
                  <a:lnTo>
                    <a:pt x="0" y="216"/>
                  </a:lnTo>
                  <a:lnTo>
                    <a:pt x="129" y="2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13" name="Rectangle 42">
              <a:extLst>
                <a:ext uri="{FF2B5EF4-FFF2-40B4-BE49-F238E27FC236}">
                  <a16:creationId xmlns:a16="http://schemas.microsoft.com/office/drawing/2014/main" id="{86DC97BB-633F-45BC-BB92-D9E3FAB4F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075" y="5289550"/>
              <a:ext cx="14288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4" name="Rectangle 43">
              <a:extLst>
                <a:ext uri="{FF2B5EF4-FFF2-40B4-BE49-F238E27FC236}">
                  <a16:creationId xmlns:a16="http://schemas.microsoft.com/office/drawing/2014/main" id="{5D043113-09CA-4C8A-97EA-EF21C962E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075" y="5322888"/>
              <a:ext cx="14288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5" name="Rectangle 44">
              <a:extLst>
                <a:ext uri="{FF2B5EF4-FFF2-40B4-BE49-F238E27FC236}">
                  <a16:creationId xmlns:a16="http://schemas.microsoft.com/office/drawing/2014/main" id="{0412CF31-3FAF-4276-A0FC-D53EC4E6B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850" y="5289550"/>
              <a:ext cx="17463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6" name="Rectangle 45">
              <a:extLst>
                <a:ext uri="{FF2B5EF4-FFF2-40B4-BE49-F238E27FC236}">
                  <a16:creationId xmlns:a16="http://schemas.microsoft.com/office/drawing/2014/main" id="{6A5EA592-1438-4AE6-97AB-7B9464D4A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850" y="5322888"/>
              <a:ext cx="17463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17" name="Text Box 99">
              <a:extLst>
                <a:ext uri="{FF2B5EF4-FFF2-40B4-BE49-F238E27FC236}">
                  <a16:creationId xmlns:a16="http://schemas.microsoft.com/office/drawing/2014/main" id="{6428757A-8049-4CE1-8314-316DF05DB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1847" y="4941888"/>
              <a:ext cx="294953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Ipar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sp>
          <p:nvSpPr>
            <p:cNvPr id="118" name="Text Box 99">
              <a:extLst>
                <a:ext uri="{FF2B5EF4-FFF2-40B4-BE49-F238E27FC236}">
                  <a16:creationId xmlns:a16="http://schemas.microsoft.com/office/drawing/2014/main" id="{FECD6C68-5AA0-4748-8BF0-22A04680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3672" y="4941888"/>
              <a:ext cx="824328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Közlekedés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sp>
          <p:nvSpPr>
            <p:cNvPr id="119" name="Text Box 99">
              <a:extLst>
                <a:ext uri="{FF2B5EF4-FFF2-40B4-BE49-F238E27FC236}">
                  <a16:creationId xmlns:a16="http://schemas.microsoft.com/office/drawing/2014/main" id="{7537C10B-DDEA-4018-BABF-5511965B3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4455" y="4941888"/>
              <a:ext cx="397545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Fűtés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grpSp>
          <p:nvGrpSpPr>
            <p:cNvPr id="120" name="Gruppieren 134">
              <a:extLst>
                <a:ext uri="{FF2B5EF4-FFF2-40B4-BE49-F238E27FC236}">
                  <a16:creationId xmlns:a16="http://schemas.microsoft.com/office/drawing/2014/main" id="{5448876C-03CF-4035-BB51-568444549384}"/>
                </a:ext>
              </a:extLst>
            </p:cNvPr>
            <p:cNvGrpSpPr>
              <a:grpSpLocks/>
            </p:cNvGrpSpPr>
            <p:nvPr/>
          </p:nvGrpSpPr>
          <p:grpSpPr bwMode="auto">
            <a:xfrm rot="2596850">
              <a:off x="588791" y="4163942"/>
              <a:ext cx="3444875" cy="404520"/>
              <a:chOff x="1754089" y="3768716"/>
              <a:chExt cx="1381869" cy="404793"/>
            </a:xfrm>
          </p:grpSpPr>
          <p:sp>
            <p:nvSpPr>
              <p:cNvPr id="231" name="Zylinder 516">
                <a:extLst>
                  <a:ext uri="{FF2B5EF4-FFF2-40B4-BE49-F238E27FC236}">
                    <a16:creationId xmlns:a16="http://schemas.microsoft.com/office/drawing/2014/main" id="{098BD3D5-DF10-4742-ADEF-91F719C4C621}"/>
                  </a:ext>
                </a:extLst>
              </p:cNvPr>
              <p:cNvSpPr/>
              <p:nvPr/>
            </p:nvSpPr>
            <p:spPr bwMode="auto">
              <a:xfrm rot="13619286">
                <a:off x="2242627" y="3280178"/>
                <a:ext cx="404793" cy="1381869"/>
              </a:xfrm>
              <a:prstGeom prst="can">
                <a:avLst>
                  <a:gd name="adj" fmla="val 57434"/>
                </a:avLst>
              </a:prstGeom>
              <a:solidFill>
                <a:srgbClr val="EAE840"/>
              </a:solidFill>
              <a:ln w="12700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>
                <a:noAutofit/>
              </a:bodyPr>
              <a:lstStyle/>
              <a:p>
                <a:pPr>
                  <a:defRPr/>
                </a:pPr>
                <a:endParaRPr lang="de-DE" sz="179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Textfeld 517">
                <a:extLst>
                  <a:ext uri="{FF2B5EF4-FFF2-40B4-BE49-F238E27FC236}">
                    <a16:creationId xmlns:a16="http://schemas.microsoft.com/office/drawing/2014/main" id="{87BC5158-A1FF-497D-B2C8-2B9B6D9149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17031">
                <a:off x="1959226" y="3769651"/>
                <a:ext cx="975318" cy="395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no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hu-HU" sz="1200" dirty="0">
                    <a:solidFill>
                      <a:srgbClr val="404040"/>
                    </a:solidFill>
                  </a:rPr>
                  <a:t>Gázelosztó hálózat</a:t>
                </a:r>
                <a:endParaRPr lang="en-GB" sz="1200" dirty="0">
                  <a:solidFill>
                    <a:srgbClr val="404040"/>
                  </a:solidFill>
                </a:endParaRPr>
              </a:p>
            </p:txBody>
          </p:sp>
        </p:grpSp>
        <p:sp>
          <p:nvSpPr>
            <p:cNvPr id="121" name="Abgerundetes Rechteck 523">
              <a:extLst>
                <a:ext uri="{FF2B5EF4-FFF2-40B4-BE49-F238E27FC236}">
                  <a16:creationId xmlns:a16="http://schemas.microsoft.com/office/drawing/2014/main" id="{F2911E4C-CDC9-4E5C-B4E2-6F7EC0ECD698}"/>
                </a:ext>
              </a:extLst>
            </p:cNvPr>
            <p:cNvSpPr/>
            <p:nvPr/>
          </p:nvSpPr>
          <p:spPr bwMode="auto">
            <a:xfrm>
              <a:off x="341313" y="4062413"/>
              <a:ext cx="4078287" cy="1873250"/>
            </a:xfrm>
            <a:prstGeom prst="roundRect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normAutofit/>
            </a:bodyPr>
            <a:lstStyle/>
            <a:p>
              <a:pPr>
                <a:defRPr/>
              </a:pPr>
              <a:endParaRPr lang="de-DE" sz="1798" dirty="0">
                <a:solidFill>
                  <a:srgbClr val="000000"/>
                </a:solidFill>
              </a:endParaRPr>
            </a:p>
          </p:txBody>
        </p:sp>
        <p:sp>
          <p:nvSpPr>
            <p:cNvPr id="122" name="Textfeld 39">
              <a:extLst>
                <a:ext uri="{FF2B5EF4-FFF2-40B4-BE49-F238E27FC236}">
                  <a16:creationId xmlns:a16="http://schemas.microsoft.com/office/drawing/2014/main" id="{B00DEC62-EB09-49A1-A82A-8AC027D52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11" y="5786734"/>
              <a:ext cx="3328193" cy="2397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lIns="0" tIns="0" rIns="0" bIns="0">
              <a:no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hu-HU" sz="1200" dirty="0">
                  <a:solidFill>
                    <a:srgbClr val="000000"/>
                  </a:solidFill>
                </a:rPr>
                <a:t>Természetes</a:t>
              </a:r>
              <a:r>
                <a:rPr lang="de-DE" sz="1200" dirty="0">
                  <a:solidFill>
                    <a:srgbClr val="000000"/>
                  </a:solidFill>
                </a:rPr>
                <a:t> &amp; </a:t>
              </a:r>
              <a:r>
                <a:rPr lang="hu-HU" sz="1200" dirty="0">
                  <a:solidFill>
                    <a:srgbClr val="000000"/>
                  </a:solidFill>
                </a:rPr>
                <a:t>megújuló gáz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23" name="Gerade Verbindung mit Pfeil 125">
              <a:extLst>
                <a:ext uri="{FF2B5EF4-FFF2-40B4-BE49-F238E27FC236}">
                  <a16:creationId xmlns:a16="http://schemas.microsoft.com/office/drawing/2014/main" id="{1BBA9D98-A33C-44D1-B129-1AFFDAA2AE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81513" y="3241675"/>
              <a:ext cx="0" cy="287338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4" name="Line 47">
              <a:extLst>
                <a:ext uri="{FF2B5EF4-FFF2-40B4-BE49-F238E27FC236}">
                  <a16:creationId xmlns:a16="http://schemas.microsoft.com/office/drawing/2014/main" id="{58FB587A-05FC-4D1D-AE16-945C9D38C9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5856288" y="3819525"/>
              <a:ext cx="0" cy="154781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67FEBFAF-0278-420B-9ADE-2EE07DF8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3" y="5168900"/>
              <a:ext cx="468312" cy="469900"/>
            </a:xfrm>
            <a:custGeom>
              <a:avLst/>
              <a:gdLst>
                <a:gd name="T0" fmla="*/ 251 w 2004"/>
                <a:gd name="T1" fmla="*/ 0 h 2004"/>
                <a:gd name="T2" fmla="*/ 0 w 2004"/>
                <a:gd name="T3" fmla="*/ 250 h 2004"/>
                <a:gd name="T4" fmla="*/ 0 w 2004"/>
                <a:gd name="T5" fmla="*/ 1754 h 2004"/>
                <a:gd name="T6" fmla="*/ 251 w 2004"/>
                <a:gd name="T7" fmla="*/ 2004 h 2004"/>
                <a:gd name="T8" fmla="*/ 1754 w 2004"/>
                <a:gd name="T9" fmla="*/ 2004 h 2004"/>
                <a:gd name="T10" fmla="*/ 2004 w 2004"/>
                <a:gd name="T11" fmla="*/ 1754 h 2004"/>
                <a:gd name="T12" fmla="*/ 2004 w 2004"/>
                <a:gd name="T13" fmla="*/ 250 h 2004"/>
                <a:gd name="T14" fmla="*/ 1754 w 2004"/>
                <a:gd name="T15" fmla="*/ 0 h 2004"/>
                <a:gd name="T16" fmla="*/ 251 w 2004"/>
                <a:gd name="T17" fmla="*/ 0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4" h="2004">
                  <a:moveTo>
                    <a:pt x="251" y="0"/>
                  </a:moveTo>
                  <a:cubicBezTo>
                    <a:pt x="112" y="0"/>
                    <a:pt x="0" y="112"/>
                    <a:pt x="0" y="250"/>
                  </a:cubicBezTo>
                  <a:lnTo>
                    <a:pt x="0" y="1754"/>
                  </a:lnTo>
                  <a:cubicBezTo>
                    <a:pt x="0" y="1892"/>
                    <a:pt x="112" y="2004"/>
                    <a:pt x="251" y="2004"/>
                  </a:cubicBezTo>
                  <a:lnTo>
                    <a:pt x="1754" y="2004"/>
                  </a:lnTo>
                  <a:cubicBezTo>
                    <a:pt x="1892" y="2004"/>
                    <a:pt x="2004" y="1892"/>
                    <a:pt x="2004" y="1754"/>
                  </a:cubicBezTo>
                  <a:lnTo>
                    <a:pt x="2004" y="250"/>
                  </a:lnTo>
                  <a:cubicBezTo>
                    <a:pt x="2004" y="112"/>
                    <a:pt x="1892" y="0"/>
                    <a:pt x="1754" y="0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>
              <a:normAutofit lnSpcReduction="1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54FDB224-CC15-4EC6-A8FF-A1128E74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225" y="5192713"/>
              <a:ext cx="20638" cy="263525"/>
            </a:xfrm>
            <a:custGeom>
              <a:avLst/>
              <a:gdLst>
                <a:gd name="T0" fmla="*/ 7 w 12"/>
                <a:gd name="T1" fmla="*/ 0 h 157"/>
                <a:gd name="T2" fmla="*/ 1 w 12"/>
                <a:gd name="T3" fmla="*/ 6 h 157"/>
                <a:gd name="T4" fmla="*/ 3 w 12"/>
                <a:gd name="T5" fmla="*/ 51 h 157"/>
                <a:gd name="T6" fmla="*/ 3 w 12"/>
                <a:gd name="T7" fmla="*/ 80 h 157"/>
                <a:gd name="T8" fmla="*/ 3 w 12"/>
                <a:gd name="T9" fmla="*/ 110 h 157"/>
                <a:gd name="T10" fmla="*/ 0 w 12"/>
                <a:gd name="T11" fmla="*/ 156 h 157"/>
                <a:gd name="T12" fmla="*/ 9 w 12"/>
                <a:gd name="T13" fmla="*/ 157 h 157"/>
                <a:gd name="T14" fmla="*/ 12 w 12"/>
                <a:gd name="T15" fmla="*/ 110 h 157"/>
                <a:gd name="T16" fmla="*/ 12 w 12"/>
                <a:gd name="T17" fmla="*/ 80 h 157"/>
                <a:gd name="T18" fmla="*/ 12 w 12"/>
                <a:gd name="T19" fmla="*/ 51 h 157"/>
                <a:gd name="T20" fmla="*/ 11 w 12"/>
                <a:gd name="T21" fmla="*/ 4 h 157"/>
                <a:gd name="T22" fmla="*/ 7 w 12"/>
                <a:gd name="T23" fmla="*/ 10 h 157"/>
                <a:gd name="T24" fmla="*/ 7 w 12"/>
                <a:gd name="T25" fmla="*/ 0 h 157"/>
                <a:gd name="T26" fmla="*/ 1 w 12"/>
                <a:gd name="T27" fmla="*/ 0 h 157"/>
                <a:gd name="T28" fmla="*/ 1 w 12"/>
                <a:gd name="T29" fmla="*/ 6 h 157"/>
                <a:gd name="T30" fmla="*/ 7 w 12"/>
                <a:gd name="T3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7">
                  <a:moveTo>
                    <a:pt x="7" y="0"/>
                  </a:moveTo>
                  <a:lnTo>
                    <a:pt x="1" y="6"/>
                  </a:lnTo>
                  <a:lnTo>
                    <a:pt x="3" y="51"/>
                  </a:lnTo>
                  <a:lnTo>
                    <a:pt x="3" y="80"/>
                  </a:lnTo>
                  <a:lnTo>
                    <a:pt x="3" y="110"/>
                  </a:lnTo>
                  <a:lnTo>
                    <a:pt x="0" y="156"/>
                  </a:lnTo>
                  <a:lnTo>
                    <a:pt x="9" y="157"/>
                  </a:lnTo>
                  <a:lnTo>
                    <a:pt x="12" y="110"/>
                  </a:lnTo>
                  <a:lnTo>
                    <a:pt x="12" y="80"/>
                  </a:lnTo>
                  <a:lnTo>
                    <a:pt x="12" y="51"/>
                  </a:lnTo>
                  <a:lnTo>
                    <a:pt x="11" y="4"/>
                  </a:lnTo>
                  <a:lnTo>
                    <a:pt x="7" y="10"/>
                  </a:lnTo>
                  <a:lnTo>
                    <a:pt x="7" y="0"/>
                  </a:lnTo>
                  <a:lnTo>
                    <a:pt x="1" y="0"/>
                  </a:lnTo>
                  <a:lnTo>
                    <a:pt x="1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4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1CBA5A8E-9FEA-4515-AB08-A5DE73D1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5192713"/>
              <a:ext cx="49212" cy="15875"/>
            </a:xfrm>
            <a:custGeom>
              <a:avLst/>
              <a:gdLst>
                <a:gd name="T0" fmla="*/ 29 w 29"/>
                <a:gd name="T1" fmla="*/ 5 h 10"/>
                <a:gd name="T2" fmla="*/ 23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3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3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73F6B47C-E37C-446D-8846-5C8C31BC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913" y="5199063"/>
              <a:ext cx="20637" cy="257175"/>
            </a:xfrm>
            <a:custGeom>
              <a:avLst/>
              <a:gdLst>
                <a:gd name="T0" fmla="*/ 12 w 12"/>
                <a:gd name="T1" fmla="*/ 153 h 153"/>
                <a:gd name="T2" fmla="*/ 11 w 12"/>
                <a:gd name="T3" fmla="*/ 106 h 153"/>
                <a:gd name="T4" fmla="*/ 9 w 12"/>
                <a:gd name="T5" fmla="*/ 77 h 153"/>
                <a:gd name="T6" fmla="*/ 11 w 12"/>
                <a:gd name="T7" fmla="*/ 47 h 153"/>
                <a:gd name="T8" fmla="*/ 12 w 12"/>
                <a:gd name="T9" fmla="*/ 1 h 153"/>
                <a:gd name="T10" fmla="*/ 2 w 12"/>
                <a:gd name="T11" fmla="*/ 0 h 153"/>
                <a:gd name="T12" fmla="*/ 1 w 12"/>
                <a:gd name="T13" fmla="*/ 47 h 153"/>
                <a:gd name="T14" fmla="*/ 0 w 12"/>
                <a:gd name="T15" fmla="*/ 77 h 153"/>
                <a:gd name="T16" fmla="*/ 1 w 12"/>
                <a:gd name="T17" fmla="*/ 106 h 153"/>
                <a:gd name="T18" fmla="*/ 2 w 12"/>
                <a:gd name="T19" fmla="*/ 153 h 153"/>
                <a:gd name="T20" fmla="*/ 12 w 12"/>
                <a:gd name="T2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53">
                  <a:moveTo>
                    <a:pt x="12" y="153"/>
                  </a:moveTo>
                  <a:lnTo>
                    <a:pt x="11" y="106"/>
                  </a:lnTo>
                  <a:lnTo>
                    <a:pt x="9" y="77"/>
                  </a:lnTo>
                  <a:lnTo>
                    <a:pt x="11" y="47"/>
                  </a:lnTo>
                  <a:lnTo>
                    <a:pt x="12" y="1"/>
                  </a:lnTo>
                  <a:lnTo>
                    <a:pt x="2" y="0"/>
                  </a:lnTo>
                  <a:lnTo>
                    <a:pt x="1" y="47"/>
                  </a:lnTo>
                  <a:lnTo>
                    <a:pt x="0" y="77"/>
                  </a:lnTo>
                  <a:lnTo>
                    <a:pt x="1" y="106"/>
                  </a:lnTo>
                  <a:lnTo>
                    <a:pt x="2" y="153"/>
                  </a:lnTo>
                  <a:lnTo>
                    <a:pt x="12" y="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A5031ED3-8936-4E0C-9D3E-EDD1E4F54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0" y="5192713"/>
              <a:ext cx="19050" cy="211137"/>
            </a:xfrm>
            <a:custGeom>
              <a:avLst/>
              <a:gdLst>
                <a:gd name="T0" fmla="*/ 6 w 12"/>
                <a:gd name="T1" fmla="*/ 0 h 126"/>
                <a:gd name="T2" fmla="*/ 0 w 12"/>
                <a:gd name="T3" fmla="*/ 6 h 126"/>
                <a:gd name="T4" fmla="*/ 1 w 12"/>
                <a:gd name="T5" fmla="*/ 46 h 126"/>
                <a:gd name="T6" fmla="*/ 3 w 12"/>
                <a:gd name="T7" fmla="*/ 66 h 126"/>
                <a:gd name="T8" fmla="*/ 1 w 12"/>
                <a:gd name="T9" fmla="*/ 86 h 126"/>
                <a:gd name="T10" fmla="*/ 0 w 12"/>
                <a:gd name="T11" fmla="*/ 126 h 126"/>
                <a:gd name="T12" fmla="*/ 10 w 12"/>
                <a:gd name="T13" fmla="*/ 126 h 126"/>
                <a:gd name="T14" fmla="*/ 12 w 12"/>
                <a:gd name="T15" fmla="*/ 86 h 126"/>
                <a:gd name="T16" fmla="*/ 12 w 12"/>
                <a:gd name="T17" fmla="*/ 66 h 126"/>
                <a:gd name="T18" fmla="*/ 12 w 12"/>
                <a:gd name="T19" fmla="*/ 46 h 126"/>
                <a:gd name="T20" fmla="*/ 10 w 12"/>
                <a:gd name="T21" fmla="*/ 4 h 126"/>
                <a:gd name="T22" fmla="*/ 6 w 12"/>
                <a:gd name="T23" fmla="*/ 10 h 126"/>
                <a:gd name="T24" fmla="*/ 6 w 12"/>
                <a:gd name="T25" fmla="*/ 0 h 126"/>
                <a:gd name="T26" fmla="*/ 0 w 12"/>
                <a:gd name="T27" fmla="*/ 0 h 126"/>
                <a:gd name="T28" fmla="*/ 0 w 12"/>
                <a:gd name="T29" fmla="*/ 6 h 126"/>
                <a:gd name="T30" fmla="*/ 6 w 12"/>
                <a:gd name="T3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26">
                  <a:moveTo>
                    <a:pt x="6" y="0"/>
                  </a:moveTo>
                  <a:lnTo>
                    <a:pt x="0" y="6"/>
                  </a:lnTo>
                  <a:lnTo>
                    <a:pt x="1" y="46"/>
                  </a:lnTo>
                  <a:lnTo>
                    <a:pt x="3" y="66"/>
                  </a:lnTo>
                  <a:lnTo>
                    <a:pt x="1" y="86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2" y="86"/>
                  </a:lnTo>
                  <a:lnTo>
                    <a:pt x="12" y="66"/>
                  </a:lnTo>
                  <a:lnTo>
                    <a:pt x="12" y="46"/>
                  </a:lnTo>
                  <a:lnTo>
                    <a:pt x="10" y="4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DBDB4399-2313-4288-94A8-7CF9F40E6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5" y="5192713"/>
              <a:ext cx="49213" cy="15875"/>
            </a:xfrm>
            <a:custGeom>
              <a:avLst/>
              <a:gdLst>
                <a:gd name="T0" fmla="*/ 29 w 29"/>
                <a:gd name="T1" fmla="*/ 5 h 10"/>
                <a:gd name="T2" fmla="*/ 24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4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4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4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42DB840B-4535-4FA5-BCD7-82A278BCC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5199063"/>
              <a:ext cx="20638" cy="225425"/>
            </a:xfrm>
            <a:custGeom>
              <a:avLst/>
              <a:gdLst>
                <a:gd name="T0" fmla="*/ 12 w 12"/>
                <a:gd name="T1" fmla="*/ 134 h 134"/>
                <a:gd name="T2" fmla="*/ 10 w 12"/>
                <a:gd name="T3" fmla="*/ 91 h 134"/>
                <a:gd name="T4" fmla="*/ 9 w 12"/>
                <a:gd name="T5" fmla="*/ 68 h 134"/>
                <a:gd name="T6" fmla="*/ 10 w 12"/>
                <a:gd name="T7" fmla="*/ 44 h 134"/>
                <a:gd name="T8" fmla="*/ 12 w 12"/>
                <a:gd name="T9" fmla="*/ 1 h 134"/>
                <a:gd name="T10" fmla="*/ 3 w 12"/>
                <a:gd name="T11" fmla="*/ 0 h 134"/>
                <a:gd name="T12" fmla="*/ 1 w 12"/>
                <a:gd name="T13" fmla="*/ 44 h 134"/>
                <a:gd name="T14" fmla="*/ 0 w 12"/>
                <a:gd name="T15" fmla="*/ 68 h 134"/>
                <a:gd name="T16" fmla="*/ 1 w 12"/>
                <a:gd name="T17" fmla="*/ 91 h 134"/>
                <a:gd name="T18" fmla="*/ 4 w 12"/>
                <a:gd name="T19" fmla="*/ 134 h 134"/>
                <a:gd name="T20" fmla="*/ 12 w 12"/>
                <a:gd name="T2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4">
                  <a:moveTo>
                    <a:pt x="12" y="134"/>
                  </a:moveTo>
                  <a:lnTo>
                    <a:pt x="10" y="91"/>
                  </a:lnTo>
                  <a:lnTo>
                    <a:pt x="9" y="68"/>
                  </a:lnTo>
                  <a:lnTo>
                    <a:pt x="10" y="44"/>
                  </a:lnTo>
                  <a:lnTo>
                    <a:pt x="12" y="1"/>
                  </a:lnTo>
                  <a:lnTo>
                    <a:pt x="3" y="0"/>
                  </a:lnTo>
                  <a:lnTo>
                    <a:pt x="1" y="44"/>
                  </a:lnTo>
                  <a:lnTo>
                    <a:pt x="0" y="68"/>
                  </a:lnTo>
                  <a:lnTo>
                    <a:pt x="1" y="91"/>
                  </a:lnTo>
                  <a:lnTo>
                    <a:pt x="4" y="134"/>
                  </a:lnTo>
                  <a:lnTo>
                    <a:pt x="12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98EC7305-F9BF-48BE-AA5F-E9ABC114D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5448300"/>
              <a:ext cx="65087" cy="17463"/>
            </a:xfrm>
            <a:custGeom>
              <a:avLst/>
              <a:gdLst>
                <a:gd name="T0" fmla="*/ 0 w 38"/>
                <a:gd name="T1" fmla="*/ 10 h 11"/>
                <a:gd name="T2" fmla="*/ 3 w 38"/>
                <a:gd name="T3" fmla="*/ 11 h 11"/>
                <a:gd name="T4" fmla="*/ 38 w 38"/>
                <a:gd name="T5" fmla="*/ 11 h 11"/>
                <a:gd name="T6" fmla="*/ 38 w 38"/>
                <a:gd name="T7" fmla="*/ 0 h 11"/>
                <a:gd name="T8" fmla="*/ 3 w 38"/>
                <a:gd name="T9" fmla="*/ 0 h 11"/>
                <a:gd name="T10" fmla="*/ 0 w 38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1">
                  <a:moveTo>
                    <a:pt x="0" y="10"/>
                  </a:moveTo>
                  <a:lnTo>
                    <a:pt x="3" y="11"/>
                  </a:lnTo>
                  <a:lnTo>
                    <a:pt x="38" y="11"/>
                  </a:lnTo>
                  <a:lnTo>
                    <a:pt x="38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3" name="Freeform 76">
              <a:extLst>
                <a:ext uri="{FF2B5EF4-FFF2-40B4-BE49-F238E27FC236}">
                  <a16:creationId xmlns:a16="http://schemas.microsoft.com/office/drawing/2014/main" id="{D2CC7A21-D5A6-4CE7-9C98-CC4E04D2D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8" y="5370513"/>
              <a:ext cx="100012" cy="93662"/>
            </a:xfrm>
            <a:custGeom>
              <a:avLst/>
              <a:gdLst>
                <a:gd name="T0" fmla="*/ 0 w 59"/>
                <a:gd name="T1" fmla="*/ 11 h 56"/>
                <a:gd name="T2" fmla="*/ 2 w 59"/>
                <a:gd name="T3" fmla="*/ 16 h 56"/>
                <a:gd name="T4" fmla="*/ 53 w 59"/>
                <a:gd name="T5" fmla="*/ 56 h 56"/>
                <a:gd name="T6" fmla="*/ 59 w 59"/>
                <a:gd name="T7" fmla="*/ 48 h 56"/>
                <a:gd name="T8" fmla="*/ 9 w 59"/>
                <a:gd name="T9" fmla="*/ 7 h 56"/>
                <a:gd name="T10" fmla="*/ 0 w 59"/>
                <a:gd name="T11" fmla="*/ 11 h 56"/>
                <a:gd name="T12" fmla="*/ 9 w 59"/>
                <a:gd name="T13" fmla="*/ 7 h 56"/>
                <a:gd name="T14" fmla="*/ 0 w 59"/>
                <a:gd name="T15" fmla="*/ 0 h 56"/>
                <a:gd name="T16" fmla="*/ 0 w 59"/>
                <a:gd name="T1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6">
                  <a:moveTo>
                    <a:pt x="0" y="11"/>
                  </a:moveTo>
                  <a:lnTo>
                    <a:pt x="2" y="16"/>
                  </a:lnTo>
                  <a:lnTo>
                    <a:pt x="53" y="56"/>
                  </a:lnTo>
                  <a:lnTo>
                    <a:pt x="59" y="48"/>
                  </a:lnTo>
                  <a:lnTo>
                    <a:pt x="9" y="7"/>
                  </a:lnTo>
                  <a:lnTo>
                    <a:pt x="0" y="11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B8567A3C-7296-4451-96DA-9BAEA217C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8" y="5389563"/>
              <a:ext cx="19050" cy="76200"/>
            </a:xfrm>
            <a:custGeom>
              <a:avLst/>
              <a:gdLst>
                <a:gd name="T0" fmla="*/ 5 w 11"/>
                <a:gd name="T1" fmla="*/ 46 h 46"/>
                <a:gd name="T2" fmla="*/ 11 w 11"/>
                <a:gd name="T3" fmla="*/ 41 h 46"/>
                <a:gd name="T4" fmla="*/ 11 w 11"/>
                <a:gd name="T5" fmla="*/ 0 h 46"/>
                <a:gd name="T6" fmla="*/ 0 w 11"/>
                <a:gd name="T7" fmla="*/ 0 h 46"/>
                <a:gd name="T8" fmla="*/ 0 w 11"/>
                <a:gd name="T9" fmla="*/ 41 h 46"/>
                <a:gd name="T10" fmla="*/ 5 w 11"/>
                <a:gd name="T11" fmla="*/ 46 h 46"/>
                <a:gd name="T12" fmla="*/ 11 w 11"/>
                <a:gd name="T13" fmla="*/ 46 h 46"/>
                <a:gd name="T14" fmla="*/ 11 w 11"/>
                <a:gd name="T15" fmla="*/ 41 h 46"/>
                <a:gd name="T16" fmla="*/ 5 w 11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6">
                  <a:moveTo>
                    <a:pt x="5" y="46"/>
                  </a:move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5" y="46"/>
                  </a:lnTo>
                  <a:lnTo>
                    <a:pt x="11" y="46"/>
                  </a:lnTo>
                  <a:lnTo>
                    <a:pt x="11" y="41"/>
                  </a:lnTo>
                  <a:lnTo>
                    <a:pt x="5" y="4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5" name="Freeform 78">
              <a:extLst>
                <a:ext uri="{FF2B5EF4-FFF2-40B4-BE49-F238E27FC236}">
                  <a16:creationId xmlns:a16="http://schemas.microsoft.com/office/drawing/2014/main" id="{3F1214C6-2C07-4576-8173-A702649A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5448300"/>
              <a:ext cx="155575" cy="17463"/>
            </a:xfrm>
            <a:custGeom>
              <a:avLst/>
              <a:gdLst>
                <a:gd name="T0" fmla="*/ 0 w 92"/>
                <a:gd name="T1" fmla="*/ 6 h 11"/>
                <a:gd name="T2" fmla="*/ 5 w 92"/>
                <a:gd name="T3" fmla="*/ 11 h 11"/>
                <a:gd name="T4" fmla="*/ 92 w 92"/>
                <a:gd name="T5" fmla="*/ 11 h 11"/>
                <a:gd name="T6" fmla="*/ 92 w 92"/>
                <a:gd name="T7" fmla="*/ 0 h 11"/>
                <a:gd name="T8" fmla="*/ 5 w 92"/>
                <a:gd name="T9" fmla="*/ 0 h 11"/>
                <a:gd name="T10" fmla="*/ 0 w 92"/>
                <a:gd name="T11" fmla="*/ 6 h 11"/>
                <a:gd name="T12" fmla="*/ 5 w 92"/>
                <a:gd name="T13" fmla="*/ 0 h 11"/>
                <a:gd name="T14" fmla="*/ 0 w 92"/>
                <a:gd name="T15" fmla="*/ 0 h 11"/>
                <a:gd name="T16" fmla="*/ 0 w 92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1">
                  <a:moveTo>
                    <a:pt x="0" y="6"/>
                  </a:moveTo>
                  <a:lnTo>
                    <a:pt x="5" y="11"/>
                  </a:lnTo>
                  <a:lnTo>
                    <a:pt x="92" y="11"/>
                  </a:lnTo>
                  <a:lnTo>
                    <a:pt x="9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6" name="Freeform 79">
              <a:extLst>
                <a:ext uri="{FF2B5EF4-FFF2-40B4-BE49-F238E27FC236}">
                  <a16:creationId xmlns:a16="http://schemas.microsoft.com/office/drawing/2014/main" id="{1A37AE9C-F6A3-4938-A105-274023A23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5457825"/>
              <a:ext cx="19050" cy="146050"/>
            </a:xfrm>
            <a:custGeom>
              <a:avLst/>
              <a:gdLst>
                <a:gd name="T0" fmla="*/ 5 w 11"/>
                <a:gd name="T1" fmla="*/ 87 h 87"/>
                <a:gd name="T2" fmla="*/ 11 w 11"/>
                <a:gd name="T3" fmla="*/ 82 h 87"/>
                <a:gd name="T4" fmla="*/ 11 w 11"/>
                <a:gd name="T5" fmla="*/ 0 h 87"/>
                <a:gd name="T6" fmla="*/ 0 w 11"/>
                <a:gd name="T7" fmla="*/ 0 h 87"/>
                <a:gd name="T8" fmla="*/ 0 w 11"/>
                <a:gd name="T9" fmla="*/ 82 h 87"/>
                <a:gd name="T10" fmla="*/ 5 w 11"/>
                <a:gd name="T11" fmla="*/ 87 h 87"/>
                <a:gd name="T12" fmla="*/ 0 w 11"/>
                <a:gd name="T13" fmla="*/ 82 h 87"/>
                <a:gd name="T14" fmla="*/ 0 w 11"/>
                <a:gd name="T15" fmla="*/ 87 h 87"/>
                <a:gd name="T16" fmla="*/ 5 w 1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7">
                  <a:moveTo>
                    <a:pt x="5" y="87"/>
                  </a:moveTo>
                  <a:lnTo>
                    <a:pt x="11" y="8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2"/>
                  </a:lnTo>
                  <a:lnTo>
                    <a:pt x="5" y="87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5" y="8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7" name="Freeform 80">
              <a:extLst>
                <a:ext uri="{FF2B5EF4-FFF2-40B4-BE49-F238E27FC236}">
                  <a16:creationId xmlns:a16="http://schemas.microsoft.com/office/drawing/2014/main" id="{64AE778F-DA15-4B7E-AA50-34D54AB97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5" y="5586413"/>
              <a:ext cx="398463" cy="17462"/>
            </a:xfrm>
            <a:custGeom>
              <a:avLst/>
              <a:gdLst>
                <a:gd name="T0" fmla="*/ 237 w 237"/>
                <a:gd name="T1" fmla="*/ 6 h 11"/>
                <a:gd name="T2" fmla="*/ 231 w 237"/>
                <a:gd name="T3" fmla="*/ 0 h 11"/>
                <a:gd name="T4" fmla="*/ 0 w 237"/>
                <a:gd name="T5" fmla="*/ 0 h 11"/>
                <a:gd name="T6" fmla="*/ 0 w 237"/>
                <a:gd name="T7" fmla="*/ 11 h 11"/>
                <a:gd name="T8" fmla="*/ 231 w 237"/>
                <a:gd name="T9" fmla="*/ 11 h 11"/>
                <a:gd name="T10" fmla="*/ 237 w 237"/>
                <a:gd name="T11" fmla="*/ 6 h 11"/>
                <a:gd name="T12" fmla="*/ 231 w 237"/>
                <a:gd name="T13" fmla="*/ 11 h 11"/>
                <a:gd name="T14" fmla="*/ 237 w 237"/>
                <a:gd name="T15" fmla="*/ 11 h 11"/>
                <a:gd name="T16" fmla="*/ 237 w 23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11">
                  <a:moveTo>
                    <a:pt x="237" y="6"/>
                  </a:moveTo>
                  <a:lnTo>
                    <a:pt x="23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31" y="11"/>
                  </a:lnTo>
                  <a:lnTo>
                    <a:pt x="237" y="6"/>
                  </a:lnTo>
                  <a:lnTo>
                    <a:pt x="231" y="11"/>
                  </a:lnTo>
                  <a:lnTo>
                    <a:pt x="237" y="11"/>
                  </a:lnTo>
                  <a:lnTo>
                    <a:pt x="237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8" name="Freeform 81">
              <a:extLst>
                <a:ext uri="{FF2B5EF4-FFF2-40B4-BE49-F238E27FC236}">
                  <a16:creationId xmlns:a16="http://schemas.microsoft.com/office/drawing/2014/main" id="{811616DC-4B48-45FF-A030-CE2F9696B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5453063"/>
              <a:ext cx="19050" cy="142875"/>
            </a:xfrm>
            <a:custGeom>
              <a:avLst/>
              <a:gdLst>
                <a:gd name="T0" fmla="*/ 9 w 12"/>
                <a:gd name="T1" fmla="*/ 0 h 85"/>
                <a:gd name="T2" fmla="*/ 0 w 12"/>
                <a:gd name="T3" fmla="*/ 4 h 85"/>
                <a:gd name="T4" fmla="*/ 0 w 12"/>
                <a:gd name="T5" fmla="*/ 85 h 85"/>
                <a:gd name="T6" fmla="*/ 12 w 12"/>
                <a:gd name="T7" fmla="*/ 85 h 85"/>
                <a:gd name="T8" fmla="*/ 12 w 12"/>
                <a:gd name="T9" fmla="*/ 4 h 85"/>
                <a:gd name="T10" fmla="*/ 9 w 12"/>
                <a:gd name="T11" fmla="*/ 0 h 85"/>
                <a:gd name="T12" fmla="*/ 12 w 12"/>
                <a:gd name="T13" fmla="*/ 4 h 85"/>
                <a:gd name="T14" fmla="*/ 12 w 12"/>
                <a:gd name="T15" fmla="*/ 2 h 85"/>
                <a:gd name="T16" fmla="*/ 9 w 12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5">
                  <a:moveTo>
                    <a:pt x="9" y="0"/>
                  </a:moveTo>
                  <a:lnTo>
                    <a:pt x="0" y="4"/>
                  </a:lnTo>
                  <a:lnTo>
                    <a:pt x="0" y="85"/>
                  </a:lnTo>
                  <a:lnTo>
                    <a:pt x="12" y="85"/>
                  </a:lnTo>
                  <a:lnTo>
                    <a:pt x="12" y="4"/>
                  </a:lnTo>
                  <a:lnTo>
                    <a:pt x="9" y="0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39" name="Freeform 82">
              <a:extLst>
                <a:ext uri="{FF2B5EF4-FFF2-40B4-BE49-F238E27FC236}">
                  <a16:creationId xmlns:a16="http://schemas.microsoft.com/office/drawing/2014/main" id="{F431E8D7-7F38-40A6-883C-DEAD88AEA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370513"/>
              <a:ext cx="109537" cy="95250"/>
            </a:xfrm>
            <a:custGeom>
              <a:avLst/>
              <a:gdLst>
                <a:gd name="T0" fmla="*/ 0 w 65"/>
                <a:gd name="T1" fmla="*/ 10 h 57"/>
                <a:gd name="T2" fmla="*/ 2 w 65"/>
                <a:gd name="T3" fmla="*/ 16 h 57"/>
                <a:gd name="T4" fmla="*/ 59 w 65"/>
                <a:gd name="T5" fmla="*/ 57 h 57"/>
                <a:gd name="T6" fmla="*/ 65 w 65"/>
                <a:gd name="T7" fmla="*/ 49 h 57"/>
                <a:gd name="T8" fmla="*/ 8 w 65"/>
                <a:gd name="T9" fmla="*/ 5 h 57"/>
                <a:gd name="T10" fmla="*/ 0 w 65"/>
                <a:gd name="T11" fmla="*/ 10 h 57"/>
                <a:gd name="T12" fmla="*/ 8 w 65"/>
                <a:gd name="T13" fmla="*/ 5 h 57"/>
                <a:gd name="T14" fmla="*/ 0 w 65"/>
                <a:gd name="T15" fmla="*/ 0 h 57"/>
                <a:gd name="T16" fmla="*/ 0 w 65"/>
                <a:gd name="T17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7">
                  <a:moveTo>
                    <a:pt x="0" y="10"/>
                  </a:moveTo>
                  <a:lnTo>
                    <a:pt x="2" y="16"/>
                  </a:lnTo>
                  <a:lnTo>
                    <a:pt x="59" y="57"/>
                  </a:lnTo>
                  <a:lnTo>
                    <a:pt x="65" y="49"/>
                  </a:lnTo>
                  <a:lnTo>
                    <a:pt x="8" y="5"/>
                  </a:lnTo>
                  <a:lnTo>
                    <a:pt x="0" y="10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0" name="Freeform 83">
              <a:extLst>
                <a:ext uri="{FF2B5EF4-FFF2-40B4-BE49-F238E27FC236}">
                  <a16:creationId xmlns:a16="http://schemas.microsoft.com/office/drawing/2014/main" id="{AA70C07B-CE02-4514-BB36-7BFF09027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387975"/>
              <a:ext cx="17462" cy="77788"/>
            </a:xfrm>
            <a:custGeom>
              <a:avLst/>
              <a:gdLst>
                <a:gd name="T0" fmla="*/ 4 w 10"/>
                <a:gd name="T1" fmla="*/ 47 h 47"/>
                <a:gd name="T2" fmla="*/ 10 w 10"/>
                <a:gd name="T3" fmla="*/ 42 h 47"/>
                <a:gd name="T4" fmla="*/ 10 w 10"/>
                <a:gd name="T5" fmla="*/ 0 h 47"/>
                <a:gd name="T6" fmla="*/ 0 w 10"/>
                <a:gd name="T7" fmla="*/ 0 h 47"/>
                <a:gd name="T8" fmla="*/ 0 w 10"/>
                <a:gd name="T9" fmla="*/ 42 h 47"/>
                <a:gd name="T10" fmla="*/ 4 w 10"/>
                <a:gd name="T11" fmla="*/ 47 h 47"/>
                <a:gd name="T12" fmla="*/ 10 w 10"/>
                <a:gd name="T13" fmla="*/ 47 h 47"/>
                <a:gd name="T14" fmla="*/ 10 w 10"/>
                <a:gd name="T15" fmla="*/ 42 h 47"/>
                <a:gd name="T16" fmla="*/ 4 w 10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7">
                  <a:moveTo>
                    <a:pt x="4" y="47"/>
                  </a:moveTo>
                  <a:lnTo>
                    <a:pt x="10" y="4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4" y="47"/>
                  </a:lnTo>
                  <a:lnTo>
                    <a:pt x="10" y="47"/>
                  </a:lnTo>
                  <a:lnTo>
                    <a:pt x="10" y="42"/>
                  </a:lnTo>
                  <a:lnTo>
                    <a:pt x="4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1" name="Freeform 84">
              <a:extLst>
                <a:ext uri="{FF2B5EF4-FFF2-40B4-BE49-F238E27FC236}">
                  <a16:creationId xmlns:a16="http://schemas.microsoft.com/office/drawing/2014/main" id="{9109C36E-7FBC-494B-A77C-E69E82A4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225" y="5192713"/>
              <a:ext cx="20638" cy="263525"/>
            </a:xfrm>
            <a:custGeom>
              <a:avLst/>
              <a:gdLst>
                <a:gd name="T0" fmla="*/ 7 w 12"/>
                <a:gd name="T1" fmla="*/ 0 h 157"/>
                <a:gd name="T2" fmla="*/ 1 w 12"/>
                <a:gd name="T3" fmla="*/ 6 h 157"/>
                <a:gd name="T4" fmla="*/ 3 w 12"/>
                <a:gd name="T5" fmla="*/ 51 h 157"/>
                <a:gd name="T6" fmla="*/ 3 w 12"/>
                <a:gd name="T7" fmla="*/ 80 h 157"/>
                <a:gd name="T8" fmla="*/ 3 w 12"/>
                <a:gd name="T9" fmla="*/ 110 h 157"/>
                <a:gd name="T10" fmla="*/ 0 w 12"/>
                <a:gd name="T11" fmla="*/ 156 h 157"/>
                <a:gd name="T12" fmla="*/ 9 w 12"/>
                <a:gd name="T13" fmla="*/ 157 h 157"/>
                <a:gd name="T14" fmla="*/ 12 w 12"/>
                <a:gd name="T15" fmla="*/ 110 h 157"/>
                <a:gd name="T16" fmla="*/ 12 w 12"/>
                <a:gd name="T17" fmla="*/ 80 h 157"/>
                <a:gd name="T18" fmla="*/ 12 w 12"/>
                <a:gd name="T19" fmla="*/ 51 h 157"/>
                <a:gd name="T20" fmla="*/ 11 w 12"/>
                <a:gd name="T21" fmla="*/ 4 h 157"/>
                <a:gd name="T22" fmla="*/ 7 w 12"/>
                <a:gd name="T23" fmla="*/ 10 h 157"/>
                <a:gd name="T24" fmla="*/ 7 w 12"/>
                <a:gd name="T25" fmla="*/ 0 h 157"/>
                <a:gd name="T26" fmla="*/ 1 w 12"/>
                <a:gd name="T27" fmla="*/ 0 h 157"/>
                <a:gd name="T28" fmla="*/ 1 w 12"/>
                <a:gd name="T29" fmla="*/ 6 h 157"/>
                <a:gd name="T30" fmla="*/ 7 w 12"/>
                <a:gd name="T3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57">
                  <a:moveTo>
                    <a:pt x="7" y="0"/>
                  </a:moveTo>
                  <a:lnTo>
                    <a:pt x="1" y="6"/>
                  </a:lnTo>
                  <a:lnTo>
                    <a:pt x="3" y="51"/>
                  </a:lnTo>
                  <a:lnTo>
                    <a:pt x="3" y="80"/>
                  </a:lnTo>
                  <a:lnTo>
                    <a:pt x="3" y="110"/>
                  </a:lnTo>
                  <a:lnTo>
                    <a:pt x="0" y="156"/>
                  </a:lnTo>
                  <a:lnTo>
                    <a:pt x="9" y="157"/>
                  </a:lnTo>
                  <a:lnTo>
                    <a:pt x="12" y="110"/>
                  </a:lnTo>
                  <a:lnTo>
                    <a:pt x="12" y="80"/>
                  </a:lnTo>
                  <a:lnTo>
                    <a:pt x="12" y="51"/>
                  </a:lnTo>
                  <a:lnTo>
                    <a:pt x="11" y="4"/>
                  </a:lnTo>
                  <a:lnTo>
                    <a:pt x="7" y="10"/>
                  </a:lnTo>
                  <a:lnTo>
                    <a:pt x="7" y="0"/>
                  </a:lnTo>
                  <a:lnTo>
                    <a:pt x="1" y="0"/>
                  </a:lnTo>
                  <a:lnTo>
                    <a:pt x="1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4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2" name="Freeform 85">
              <a:extLst>
                <a:ext uri="{FF2B5EF4-FFF2-40B4-BE49-F238E27FC236}">
                  <a16:creationId xmlns:a16="http://schemas.microsoft.com/office/drawing/2014/main" id="{DB121E5A-4FA2-486B-915F-C0647F4BB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5192713"/>
              <a:ext cx="49212" cy="15875"/>
            </a:xfrm>
            <a:custGeom>
              <a:avLst/>
              <a:gdLst>
                <a:gd name="T0" fmla="*/ 29 w 29"/>
                <a:gd name="T1" fmla="*/ 5 h 10"/>
                <a:gd name="T2" fmla="*/ 23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3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3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3" name="Freeform 86">
              <a:extLst>
                <a:ext uri="{FF2B5EF4-FFF2-40B4-BE49-F238E27FC236}">
                  <a16:creationId xmlns:a16="http://schemas.microsoft.com/office/drawing/2014/main" id="{F5888C84-EE1F-43DE-B2F1-A3DE218DF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913" y="5199063"/>
              <a:ext cx="20637" cy="257175"/>
            </a:xfrm>
            <a:custGeom>
              <a:avLst/>
              <a:gdLst>
                <a:gd name="T0" fmla="*/ 12 w 12"/>
                <a:gd name="T1" fmla="*/ 153 h 153"/>
                <a:gd name="T2" fmla="*/ 11 w 12"/>
                <a:gd name="T3" fmla="*/ 106 h 153"/>
                <a:gd name="T4" fmla="*/ 9 w 12"/>
                <a:gd name="T5" fmla="*/ 77 h 153"/>
                <a:gd name="T6" fmla="*/ 11 w 12"/>
                <a:gd name="T7" fmla="*/ 47 h 153"/>
                <a:gd name="T8" fmla="*/ 12 w 12"/>
                <a:gd name="T9" fmla="*/ 1 h 153"/>
                <a:gd name="T10" fmla="*/ 2 w 12"/>
                <a:gd name="T11" fmla="*/ 0 h 153"/>
                <a:gd name="T12" fmla="*/ 1 w 12"/>
                <a:gd name="T13" fmla="*/ 47 h 153"/>
                <a:gd name="T14" fmla="*/ 0 w 12"/>
                <a:gd name="T15" fmla="*/ 77 h 153"/>
                <a:gd name="T16" fmla="*/ 1 w 12"/>
                <a:gd name="T17" fmla="*/ 106 h 153"/>
                <a:gd name="T18" fmla="*/ 2 w 12"/>
                <a:gd name="T19" fmla="*/ 153 h 153"/>
                <a:gd name="T20" fmla="*/ 12 w 12"/>
                <a:gd name="T2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53">
                  <a:moveTo>
                    <a:pt x="12" y="153"/>
                  </a:moveTo>
                  <a:lnTo>
                    <a:pt x="11" y="106"/>
                  </a:lnTo>
                  <a:lnTo>
                    <a:pt x="9" y="77"/>
                  </a:lnTo>
                  <a:lnTo>
                    <a:pt x="11" y="47"/>
                  </a:lnTo>
                  <a:lnTo>
                    <a:pt x="12" y="1"/>
                  </a:lnTo>
                  <a:lnTo>
                    <a:pt x="2" y="0"/>
                  </a:lnTo>
                  <a:lnTo>
                    <a:pt x="1" y="47"/>
                  </a:lnTo>
                  <a:lnTo>
                    <a:pt x="0" y="77"/>
                  </a:lnTo>
                  <a:lnTo>
                    <a:pt x="1" y="106"/>
                  </a:lnTo>
                  <a:lnTo>
                    <a:pt x="2" y="153"/>
                  </a:lnTo>
                  <a:lnTo>
                    <a:pt x="12" y="1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4" name="Freeform 87">
              <a:extLst>
                <a:ext uri="{FF2B5EF4-FFF2-40B4-BE49-F238E27FC236}">
                  <a16:creationId xmlns:a16="http://schemas.microsoft.com/office/drawing/2014/main" id="{65DFBA86-A290-4835-BECD-12828191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0" y="5192713"/>
              <a:ext cx="19050" cy="211137"/>
            </a:xfrm>
            <a:custGeom>
              <a:avLst/>
              <a:gdLst>
                <a:gd name="T0" fmla="*/ 6 w 12"/>
                <a:gd name="T1" fmla="*/ 0 h 126"/>
                <a:gd name="T2" fmla="*/ 0 w 12"/>
                <a:gd name="T3" fmla="*/ 6 h 126"/>
                <a:gd name="T4" fmla="*/ 1 w 12"/>
                <a:gd name="T5" fmla="*/ 46 h 126"/>
                <a:gd name="T6" fmla="*/ 3 w 12"/>
                <a:gd name="T7" fmla="*/ 66 h 126"/>
                <a:gd name="T8" fmla="*/ 1 w 12"/>
                <a:gd name="T9" fmla="*/ 86 h 126"/>
                <a:gd name="T10" fmla="*/ 0 w 12"/>
                <a:gd name="T11" fmla="*/ 126 h 126"/>
                <a:gd name="T12" fmla="*/ 10 w 12"/>
                <a:gd name="T13" fmla="*/ 126 h 126"/>
                <a:gd name="T14" fmla="*/ 12 w 12"/>
                <a:gd name="T15" fmla="*/ 86 h 126"/>
                <a:gd name="T16" fmla="*/ 12 w 12"/>
                <a:gd name="T17" fmla="*/ 66 h 126"/>
                <a:gd name="T18" fmla="*/ 12 w 12"/>
                <a:gd name="T19" fmla="*/ 46 h 126"/>
                <a:gd name="T20" fmla="*/ 10 w 12"/>
                <a:gd name="T21" fmla="*/ 4 h 126"/>
                <a:gd name="T22" fmla="*/ 6 w 12"/>
                <a:gd name="T23" fmla="*/ 10 h 126"/>
                <a:gd name="T24" fmla="*/ 6 w 12"/>
                <a:gd name="T25" fmla="*/ 0 h 126"/>
                <a:gd name="T26" fmla="*/ 0 w 12"/>
                <a:gd name="T27" fmla="*/ 0 h 126"/>
                <a:gd name="T28" fmla="*/ 0 w 12"/>
                <a:gd name="T29" fmla="*/ 6 h 126"/>
                <a:gd name="T30" fmla="*/ 6 w 12"/>
                <a:gd name="T3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26">
                  <a:moveTo>
                    <a:pt x="6" y="0"/>
                  </a:moveTo>
                  <a:lnTo>
                    <a:pt x="0" y="6"/>
                  </a:lnTo>
                  <a:lnTo>
                    <a:pt x="1" y="46"/>
                  </a:lnTo>
                  <a:lnTo>
                    <a:pt x="3" y="66"/>
                  </a:lnTo>
                  <a:lnTo>
                    <a:pt x="1" y="86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2" y="86"/>
                  </a:lnTo>
                  <a:lnTo>
                    <a:pt x="12" y="66"/>
                  </a:lnTo>
                  <a:lnTo>
                    <a:pt x="12" y="46"/>
                  </a:lnTo>
                  <a:lnTo>
                    <a:pt x="10" y="4"/>
                  </a:lnTo>
                  <a:lnTo>
                    <a:pt x="6" y="1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5" name="Freeform 88">
              <a:extLst>
                <a:ext uri="{FF2B5EF4-FFF2-40B4-BE49-F238E27FC236}">
                  <a16:creationId xmlns:a16="http://schemas.microsoft.com/office/drawing/2014/main" id="{537BE3B2-56D4-4EA0-B935-778B5072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5" y="5192713"/>
              <a:ext cx="49213" cy="15875"/>
            </a:xfrm>
            <a:custGeom>
              <a:avLst/>
              <a:gdLst>
                <a:gd name="T0" fmla="*/ 29 w 29"/>
                <a:gd name="T1" fmla="*/ 5 h 10"/>
                <a:gd name="T2" fmla="*/ 24 w 29"/>
                <a:gd name="T3" fmla="*/ 0 h 10"/>
                <a:gd name="T4" fmla="*/ 0 w 29"/>
                <a:gd name="T5" fmla="*/ 0 h 10"/>
                <a:gd name="T6" fmla="*/ 0 w 29"/>
                <a:gd name="T7" fmla="*/ 10 h 10"/>
                <a:gd name="T8" fmla="*/ 24 w 29"/>
                <a:gd name="T9" fmla="*/ 10 h 10"/>
                <a:gd name="T10" fmla="*/ 29 w 29"/>
                <a:gd name="T11" fmla="*/ 5 h 10"/>
                <a:gd name="T12" fmla="*/ 29 w 29"/>
                <a:gd name="T13" fmla="*/ 0 h 10"/>
                <a:gd name="T14" fmla="*/ 24 w 29"/>
                <a:gd name="T15" fmla="*/ 0 h 10"/>
                <a:gd name="T16" fmla="*/ 29 w 29"/>
                <a:gd name="T1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9" y="5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4" y="10"/>
                  </a:lnTo>
                  <a:lnTo>
                    <a:pt x="29" y="5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6" name="Freeform 89">
              <a:extLst>
                <a:ext uri="{FF2B5EF4-FFF2-40B4-BE49-F238E27FC236}">
                  <a16:creationId xmlns:a16="http://schemas.microsoft.com/office/drawing/2014/main" id="{7C3C28CE-FE5E-4451-AB32-6BC38E712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5199063"/>
              <a:ext cx="20638" cy="225425"/>
            </a:xfrm>
            <a:custGeom>
              <a:avLst/>
              <a:gdLst>
                <a:gd name="T0" fmla="*/ 12 w 12"/>
                <a:gd name="T1" fmla="*/ 134 h 134"/>
                <a:gd name="T2" fmla="*/ 10 w 12"/>
                <a:gd name="T3" fmla="*/ 91 h 134"/>
                <a:gd name="T4" fmla="*/ 9 w 12"/>
                <a:gd name="T5" fmla="*/ 68 h 134"/>
                <a:gd name="T6" fmla="*/ 10 w 12"/>
                <a:gd name="T7" fmla="*/ 44 h 134"/>
                <a:gd name="T8" fmla="*/ 12 w 12"/>
                <a:gd name="T9" fmla="*/ 1 h 134"/>
                <a:gd name="T10" fmla="*/ 3 w 12"/>
                <a:gd name="T11" fmla="*/ 0 h 134"/>
                <a:gd name="T12" fmla="*/ 1 w 12"/>
                <a:gd name="T13" fmla="*/ 44 h 134"/>
                <a:gd name="T14" fmla="*/ 0 w 12"/>
                <a:gd name="T15" fmla="*/ 68 h 134"/>
                <a:gd name="T16" fmla="*/ 1 w 12"/>
                <a:gd name="T17" fmla="*/ 91 h 134"/>
                <a:gd name="T18" fmla="*/ 4 w 12"/>
                <a:gd name="T19" fmla="*/ 134 h 134"/>
                <a:gd name="T20" fmla="*/ 12 w 12"/>
                <a:gd name="T2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34">
                  <a:moveTo>
                    <a:pt x="12" y="134"/>
                  </a:moveTo>
                  <a:lnTo>
                    <a:pt x="10" y="91"/>
                  </a:lnTo>
                  <a:lnTo>
                    <a:pt x="9" y="68"/>
                  </a:lnTo>
                  <a:lnTo>
                    <a:pt x="10" y="44"/>
                  </a:lnTo>
                  <a:lnTo>
                    <a:pt x="12" y="1"/>
                  </a:lnTo>
                  <a:lnTo>
                    <a:pt x="3" y="0"/>
                  </a:lnTo>
                  <a:lnTo>
                    <a:pt x="1" y="44"/>
                  </a:lnTo>
                  <a:lnTo>
                    <a:pt x="0" y="68"/>
                  </a:lnTo>
                  <a:lnTo>
                    <a:pt x="1" y="91"/>
                  </a:lnTo>
                  <a:lnTo>
                    <a:pt x="4" y="134"/>
                  </a:lnTo>
                  <a:lnTo>
                    <a:pt x="12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7" name="Freeform 90">
              <a:extLst>
                <a:ext uri="{FF2B5EF4-FFF2-40B4-BE49-F238E27FC236}">
                  <a16:creationId xmlns:a16="http://schemas.microsoft.com/office/drawing/2014/main" id="{B3BAA3FB-7C45-4265-928A-5C88B3465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5448300"/>
              <a:ext cx="65087" cy="17463"/>
            </a:xfrm>
            <a:custGeom>
              <a:avLst/>
              <a:gdLst>
                <a:gd name="T0" fmla="*/ 0 w 38"/>
                <a:gd name="T1" fmla="*/ 10 h 11"/>
                <a:gd name="T2" fmla="*/ 3 w 38"/>
                <a:gd name="T3" fmla="*/ 11 h 11"/>
                <a:gd name="T4" fmla="*/ 38 w 38"/>
                <a:gd name="T5" fmla="*/ 11 h 11"/>
                <a:gd name="T6" fmla="*/ 38 w 38"/>
                <a:gd name="T7" fmla="*/ 0 h 11"/>
                <a:gd name="T8" fmla="*/ 3 w 38"/>
                <a:gd name="T9" fmla="*/ 0 h 11"/>
                <a:gd name="T10" fmla="*/ 0 w 38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1">
                  <a:moveTo>
                    <a:pt x="0" y="10"/>
                  </a:moveTo>
                  <a:lnTo>
                    <a:pt x="3" y="11"/>
                  </a:lnTo>
                  <a:lnTo>
                    <a:pt x="38" y="11"/>
                  </a:lnTo>
                  <a:lnTo>
                    <a:pt x="38" y="0"/>
                  </a:lnTo>
                  <a:lnTo>
                    <a:pt x="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8" name="Freeform 91">
              <a:extLst>
                <a:ext uri="{FF2B5EF4-FFF2-40B4-BE49-F238E27FC236}">
                  <a16:creationId xmlns:a16="http://schemas.microsoft.com/office/drawing/2014/main" id="{DE11AF0A-A9F8-4E3E-A8A6-4B34EF587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8" y="5370513"/>
              <a:ext cx="100012" cy="93662"/>
            </a:xfrm>
            <a:custGeom>
              <a:avLst/>
              <a:gdLst>
                <a:gd name="T0" fmla="*/ 0 w 59"/>
                <a:gd name="T1" fmla="*/ 11 h 56"/>
                <a:gd name="T2" fmla="*/ 2 w 59"/>
                <a:gd name="T3" fmla="*/ 16 h 56"/>
                <a:gd name="T4" fmla="*/ 53 w 59"/>
                <a:gd name="T5" fmla="*/ 56 h 56"/>
                <a:gd name="T6" fmla="*/ 59 w 59"/>
                <a:gd name="T7" fmla="*/ 48 h 56"/>
                <a:gd name="T8" fmla="*/ 9 w 59"/>
                <a:gd name="T9" fmla="*/ 7 h 56"/>
                <a:gd name="T10" fmla="*/ 0 w 59"/>
                <a:gd name="T11" fmla="*/ 11 h 56"/>
                <a:gd name="T12" fmla="*/ 9 w 59"/>
                <a:gd name="T13" fmla="*/ 7 h 56"/>
                <a:gd name="T14" fmla="*/ 0 w 59"/>
                <a:gd name="T15" fmla="*/ 0 h 56"/>
                <a:gd name="T16" fmla="*/ 0 w 59"/>
                <a:gd name="T1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6">
                  <a:moveTo>
                    <a:pt x="0" y="11"/>
                  </a:moveTo>
                  <a:lnTo>
                    <a:pt x="2" y="16"/>
                  </a:lnTo>
                  <a:lnTo>
                    <a:pt x="53" y="56"/>
                  </a:lnTo>
                  <a:lnTo>
                    <a:pt x="59" y="48"/>
                  </a:lnTo>
                  <a:lnTo>
                    <a:pt x="9" y="7"/>
                  </a:lnTo>
                  <a:lnTo>
                    <a:pt x="0" y="11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49" name="Freeform 92">
              <a:extLst>
                <a:ext uri="{FF2B5EF4-FFF2-40B4-BE49-F238E27FC236}">
                  <a16:creationId xmlns:a16="http://schemas.microsoft.com/office/drawing/2014/main" id="{1E082C6F-DB8F-47E8-B58E-2433DC81A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8" y="5389563"/>
              <a:ext cx="19050" cy="76200"/>
            </a:xfrm>
            <a:custGeom>
              <a:avLst/>
              <a:gdLst>
                <a:gd name="T0" fmla="*/ 5 w 11"/>
                <a:gd name="T1" fmla="*/ 46 h 46"/>
                <a:gd name="T2" fmla="*/ 11 w 11"/>
                <a:gd name="T3" fmla="*/ 41 h 46"/>
                <a:gd name="T4" fmla="*/ 11 w 11"/>
                <a:gd name="T5" fmla="*/ 0 h 46"/>
                <a:gd name="T6" fmla="*/ 0 w 11"/>
                <a:gd name="T7" fmla="*/ 0 h 46"/>
                <a:gd name="T8" fmla="*/ 0 w 11"/>
                <a:gd name="T9" fmla="*/ 41 h 46"/>
                <a:gd name="T10" fmla="*/ 5 w 11"/>
                <a:gd name="T11" fmla="*/ 46 h 46"/>
                <a:gd name="T12" fmla="*/ 11 w 11"/>
                <a:gd name="T13" fmla="*/ 46 h 46"/>
                <a:gd name="T14" fmla="*/ 11 w 11"/>
                <a:gd name="T15" fmla="*/ 41 h 46"/>
                <a:gd name="T16" fmla="*/ 5 w 11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6">
                  <a:moveTo>
                    <a:pt x="5" y="46"/>
                  </a:moveTo>
                  <a:lnTo>
                    <a:pt x="11" y="4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5" y="46"/>
                  </a:lnTo>
                  <a:lnTo>
                    <a:pt x="11" y="46"/>
                  </a:lnTo>
                  <a:lnTo>
                    <a:pt x="11" y="41"/>
                  </a:lnTo>
                  <a:lnTo>
                    <a:pt x="5" y="4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0" name="Freeform 93">
              <a:extLst>
                <a:ext uri="{FF2B5EF4-FFF2-40B4-BE49-F238E27FC236}">
                  <a16:creationId xmlns:a16="http://schemas.microsoft.com/office/drawing/2014/main" id="{4C7A5D0E-9E18-44C7-9917-5DAFA59F3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5448300"/>
              <a:ext cx="155575" cy="17463"/>
            </a:xfrm>
            <a:custGeom>
              <a:avLst/>
              <a:gdLst>
                <a:gd name="T0" fmla="*/ 0 w 92"/>
                <a:gd name="T1" fmla="*/ 6 h 11"/>
                <a:gd name="T2" fmla="*/ 5 w 92"/>
                <a:gd name="T3" fmla="*/ 11 h 11"/>
                <a:gd name="T4" fmla="*/ 92 w 92"/>
                <a:gd name="T5" fmla="*/ 11 h 11"/>
                <a:gd name="T6" fmla="*/ 92 w 92"/>
                <a:gd name="T7" fmla="*/ 0 h 11"/>
                <a:gd name="T8" fmla="*/ 5 w 92"/>
                <a:gd name="T9" fmla="*/ 0 h 11"/>
                <a:gd name="T10" fmla="*/ 0 w 92"/>
                <a:gd name="T11" fmla="*/ 6 h 11"/>
                <a:gd name="T12" fmla="*/ 5 w 92"/>
                <a:gd name="T13" fmla="*/ 0 h 11"/>
                <a:gd name="T14" fmla="*/ 0 w 92"/>
                <a:gd name="T15" fmla="*/ 0 h 11"/>
                <a:gd name="T16" fmla="*/ 0 w 92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11">
                  <a:moveTo>
                    <a:pt x="0" y="6"/>
                  </a:moveTo>
                  <a:lnTo>
                    <a:pt x="5" y="11"/>
                  </a:lnTo>
                  <a:lnTo>
                    <a:pt x="92" y="11"/>
                  </a:lnTo>
                  <a:lnTo>
                    <a:pt x="92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1" name="Freeform 94">
              <a:extLst>
                <a:ext uri="{FF2B5EF4-FFF2-40B4-BE49-F238E27FC236}">
                  <a16:creationId xmlns:a16="http://schemas.microsoft.com/office/drawing/2014/main" id="{45D67C07-8670-4302-BA6B-45490E1A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388" y="5457825"/>
              <a:ext cx="19050" cy="146050"/>
            </a:xfrm>
            <a:custGeom>
              <a:avLst/>
              <a:gdLst>
                <a:gd name="T0" fmla="*/ 5 w 11"/>
                <a:gd name="T1" fmla="*/ 87 h 87"/>
                <a:gd name="T2" fmla="*/ 11 w 11"/>
                <a:gd name="T3" fmla="*/ 82 h 87"/>
                <a:gd name="T4" fmla="*/ 11 w 11"/>
                <a:gd name="T5" fmla="*/ 0 h 87"/>
                <a:gd name="T6" fmla="*/ 0 w 11"/>
                <a:gd name="T7" fmla="*/ 0 h 87"/>
                <a:gd name="T8" fmla="*/ 0 w 11"/>
                <a:gd name="T9" fmla="*/ 82 h 87"/>
                <a:gd name="T10" fmla="*/ 5 w 11"/>
                <a:gd name="T11" fmla="*/ 87 h 87"/>
                <a:gd name="T12" fmla="*/ 0 w 11"/>
                <a:gd name="T13" fmla="*/ 82 h 87"/>
                <a:gd name="T14" fmla="*/ 0 w 11"/>
                <a:gd name="T15" fmla="*/ 87 h 87"/>
                <a:gd name="T16" fmla="*/ 5 w 1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7">
                  <a:moveTo>
                    <a:pt x="5" y="87"/>
                  </a:moveTo>
                  <a:lnTo>
                    <a:pt x="11" y="8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82"/>
                  </a:lnTo>
                  <a:lnTo>
                    <a:pt x="5" y="87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5" y="8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2" name="Freeform 95">
              <a:extLst>
                <a:ext uri="{FF2B5EF4-FFF2-40B4-BE49-F238E27FC236}">
                  <a16:creationId xmlns:a16="http://schemas.microsoft.com/office/drawing/2014/main" id="{B65B0E28-F0D0-434F-B9ED-A3E075522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5" y="5586413"/>
              <a:ext cx="398463" cy="17462"/>
            </a:xfrm>
            <a:custGeom>
              <a:avLst/>
              <a:gdLst>
                <a:gd name="T0" fmla="*/ 237 w 237"/>
                <a:gd name="T1" fmla="*/ 6 h 11"/>
                <a:gd name="T2" fmla="*/ 231 w 237"/>
                <a:gd name="T3" fmla="*/ 0 h 11"/>
                <a:gd name="T4" fmla="*/ 0 w 237"/>
                <a:gd name="T5" fmla="*/ 0 h 11"/>
                <a:gd name="T6" fmla="*/ 0 w 237"/>
                <a:gd name="T7" fmla="*/ 11 h 11"/>
                <a:gd name="T8" fmla="*/ 231 w 237"/>
                <a:gd name="T9" fmla="*/ 11 h 11"/>
                <a:gd name="T10" fmla="*/ 237 w 237"/>
                <a:gd name="T11" fmla="*/ 6 h 11"/>
                <a:gd name="T12" fmla="*/ 231 w 237"/>
                <a:gd name="T13" fmla="*/ 11 h 11"/>
                <a:gd name="T14" fmla="*/ 237 w 237"/>
                <a:gd name="T15" fmla="*/ 11 h 11"/>
                <a:gd name="T16" fmla="*/ 237 w 237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11">
                  <a:moveTo>
                    <a:pt x="237" y="6"/>
                  </a:moveTo>
                  <a:lnTo>
                    <a:pt x="23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31" y="11"/>
                  </a:lnTo>
                  <a:lnTo>
                    <a:pt x="237" y="6"/>
                  </a:lnTo>
                  <a:lnTo>
                    <a:pt x="231" y="11"/>
                  </a:lnTo>
                  <a:lnTo>
                    <a:pt x="237" y="11"/>
                  </a:lnTo>
                  <a:lnTo>
                    <a:pt x="237" y="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3" name="Freeform 96">
              <a:extLst>
                <a:ext uri="{FF2B5EF4-FFF2-40B4-BE49-F238E27FC236}">
                  <a16:creationId xmlns:a16="http://schemas.microsoft.com/office/drawing/2014/main" id="{0BADBDCA-AAD8-4EF7-B4EC-9325A1E78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5453063"/>
              <a:ext cx="19050" cy="142875"/>
            </a:xfrm>
            <a:custGeom>
              <a:avLst/>
              <a:gdLst>
                <a:gd name="T0" fmla="*/ 9 w 12"/>
                <a:gd name="T1" fmla="*/ 0 h 85"/>
                <a:gd name="T2" fmla="*/ 0 w 12"/>
                <a:gd name="T3" fmla="*/ 4 h 85"/>
                <a:gd name="T4" fmla="*/ 0 w 12"/>
                <a:gd name="T5" fmla="*/ 85 h 85"/>
                <a:gd name="T6" fmla="*/ 12 w 12"/>
                <a:gd name="T7" fmla="*/ 85 h 85"/>
                <a:gd name="T8" fmla="*/ 12 w 12"/>
                <a:gd name="T9" fmla="*/ 4 h 85"/>
                <a:gd name="T10" fmla="*/ 9 w 12"/>
                <a:gd name="T11" fmla="*/ 0 h 85"/>
                <a:gd name="T12" fmla="*/ 12 w 12"/>
                <a:gd name="T13" fmla="*/ 4 h 85"/>
                <a:gd name="T14" fmla="*/ 12 w 12"/>
                <a:gd name="T15" fmla="*/ 2 h 85"/>
                <a:gd name="T16" fmla="*/ 9 w 12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5">
                  <a:moveTo>
                    <a:pt x="9" y="0"/>
                  </a:moveTo>
                  <a:lnTo>
                    <a:pt x="0" y="4"/>
                  </a:lnTo>
                  <a:lnTo>
                    <a:pt x="0" y="85"/>
                  </a:lnTo>
                  <a:lnTo>
                    <a:pt x="12" y="85"/>
                  </a:lnTo>
                  <a:lnTo>
                    <a:pt x="12" y="4"/>
                  </a:lnTo>
                  <a:lnTo>
                    <a:pt x="9" y="0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4" name="Freeform 97">
              <a:extLst>
                <a:ext uri="{FF2B5EF4-FFF2-40B4-BE49-F238E27FC236}">
                  <a16:creationId xmlns:a16="http://schemas.microsoft.com/office/drawing/2014/main" id="{395C98CD-AB94-472D-A349-4A8989FD8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370513"/>
              <a:ext cx="109537" cy="95250"/>
            </a:xfrm>
            <a:custGeom>
              <a:avLst/>
              <a:gdLst>
                <a:gd name="T0" fmla="*/ 0 w 65"/>
                <a:gd name="T1" fmla="*/ 10 h 57"/>
                <a:gd name="T2" fmla="*/ 2 w 65"/>
                <a:gd name="T3" fmla="*/ 16 h 57"/>
                <a:gd name="T4" fmla="*/ 59 w 65"/>
                <a:gd name="T5" fmla="*/ 57 h 57"/>
                <a:gd name="T6" fmla="*/ 65 w 65"/>
                <a:gd name="T7" fmla="*/ 49 h 57"/>
                <a:gd name="T8" fmla="*/ 8 w 65"/>
                <a:gd name="T9" fmla="*/ 5 h 57"/>
                <a:gd name="T10" fmla="*/ 0 w 65"/>
                <a:gd name="T11" fmla="*/ 10 h 57"/>
                <a:gd name="T12" fmla="*/ 8 w 65"/>
                <a:gd name="T13" fmla="*/ 5 h 57"/>
                <a:gd name="T14" fmla="*/ 0 w 65"/>
                <a:gd name="T15" fmla="*/ 0 h 57"/>
                <a:gd name="T16" fmla="*/ 0 w 65"/>
                <a:gd name="T17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7">
                  <a:moveTo>
                    <a:pt x="0" y="10"/>
                  </a:moveTo>
                  <a:lnTo>
                    <a:pt x="2" y="16"/>
                  </a:lnTo>
                  <a:lnTo>
                    <a:pt x="59" y="57"/>
                  </a:lnTo>
                  <a:lnTo>
                    <a:pt x="65" y="49"/>
                  </a:lnTo>
                  <a:lnTo>
                    <a:pt x="8" y="5"/>
                  </a:lnTo>
                  <a:lnTo>
                    <a:pt x="0" y="10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6FEB0802-AE80-4EA1-B16E-DAD46D452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387975"/>
              <a:ext cx="17462" cy="77788"/>
            </a:xfrm>
            <a:custGeom>
              <a:avLst/>
              <a:gdLst>
                <a:gd name="T0" fmla="*/ 4 w 10"/>
                <a:gd name="T1" fmla="*/ 47 h 47"/>
                <a:gd name="T2" fmla="*/ 10 w 10"/>
                <a:gd name="T3" fmla="*/ 42 h 47"/>
                <a:gd name="T4" fmla="*/ 10 w 10"/>
                <a:gd name="T5" fmla="*/ 0 h 47"/>
                <a:gd name="T6" fmla="*/ 0 w 10"/>
                <a:gd name="T7" fmla="*/ 0 h 47"/>
                <a:gd name="T8" fmla="*/ 0 w 10"/>
                <a:gd name="T9" fmla="*/ 42 h 47"/>
                <a:gd name="T10" fmla="*/ 4 w 10"/>
                <a:gd name="T11" fmla="*/ 47 h 47"/>
                <a:gd name="T12" fmla="*/ 10 w 10"/>
                <a:gd name="T13" fmla="*/ 47 h 47"/>
                <a:gd name="T14" fmla="*/ 10 w 10"/>
                <a:gd name="T15" fmla="*/ 42 h 47"/>
                <a:gd name="T16" fmla="*/ 4 w 10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7">
                  <a:moveTo>
                    <a:pt x="4" y="47"/>
                  </a:moveTo>
                  <a:lnTo>
                    <a:pt x="10" y="4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4" y="47"/>
                  </a:lnTo>
                  <a:lnTo>
                    <a:pt x="10" y="47"/>
                  </a:lnTo>
                  <a:lnTo>
                    <a:pt x="10" y="42"/>
                  </a:lnTo>
                  <a:lnTo>
                    <a:pt x="4" y="4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56" name="Line 47">
              <a:extLst>
                <a:ext uri="{FF2B5EF4-FFF2-40B4-BE49-F238E27FC236}">
                  <a16:creationId xmlns:a16="http://schemas.microsoft.com/office/drawing/2014/main" id="{84A16B6D-5C02-47AF-9787-E8E64F60A77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6688138" y="3813175"/>
              <a:ext cx="0" cy="154781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57" name="Line 47">
              <a:extLst>
                <a:ext uri="{FF2B5EF4-FFF2-40B4-BE49-F238E27FC236}">
                  <a16:creationId xmlns:a16="http://schemas.microsoft.com/office/drawing/2014/main" id="{9A482F89-0C7B-4ECC-8D5D-888DAFB71E7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491413" y="3813175"/>
              <a:ext cx="0" cy="154781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58" name="Line 47">
              <a:extLst>
                <a:ext uri="{FF2B5EF4-FFF2-40B4-BE49-F238E27FC236}">
                  <a16:creationId xmlns:a16="http://schemas.microsoft.com/office/drawing/2014/main" id="{5984749C-0B0A-41FB-9D44-0E21FC8BB6F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8337550" y="3813175"/>
              <a:ext cx="0" cy="154781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normAutofit fontScale="25000" lnSpcReduction="20000"/>
            </a:bodyPr>
            <a:lstStyle/>
            <a:p>
              <a:endParaRPr lang="hu-HU" sz="1399"/>
            </a:p>
          </p:txBody>
        </p:sp>
        <p:grpSp>
          <p:nvGrpSpPr>
            <p:cNvPr id="159" name="Gruppieren 342">
              <a:extLst>
                <a:ext uri="{FF2B5EF4-FFF2-40B4-BE49-F238E27FC236}">
                  <a16:creationId xmlns:a16="http://schemas.microsoft.com/office/drawing/2014/main" id="{A920FEC3-6651-40C8-A84D-333B6F8E2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1488" y="5175250"/>
              <a:ext cx="471487" cy="471488"/>
              <a:chOff x="8164286" y="3548671"/>
              <a:chExt cx="471487" cy="471488"/>
            </a:xfrm>
          </p:grpSpPr>
          <p:sp>
            <p:nvSpPr>
              <p:cNvPr id="208" name="AutoShape 366">
                <a:extLst>
                  <a:ext uri="{FF2B5EF4-FFF2-40B4-BE49-F238E27FC236}">
                    <a16:creationId xmlns:a16="http://schemas.microsoft.com/office/drawing/2014/main" id="{D4EA946D-8B82-4593-B8BF-42BF0592E0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64286" y="3548671"/>
                <a:ext cx="471487" cy="471488"/>
              </a:xfrm>
              <a:prstGeom prst="flowChartAlternateProcess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 type="none" w="med" len="lg"/>
              </a:ln>
              <a:effectLst/>
            </p:spPr>
            <p:txBody>
              <a:bodyPr wrap="none" lIns="0" tIns="0" rIns="0" bIns="0" anchor="ctr">
                <a:normAutofit/>
              </a:bodyPr>
              <a:lstStyle/>
              <a:p>
                <a:pPr>
                  <a:defRPr/>
                </a:pPr>
                <a:endParaRPr lang="de-DE" sz="1399">
                  <a:solidFill>
                    <a:srgbClr val="E47D00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09" name="Freeform 367">
                <a:extLst>
                  <a:ext uri="{FF2B5EF4-FFF2-40B4-BE49-F238E27FC236}">
                    <a16:creationId xmlns:a16="http://schemas.microsoft.com/office/drawing/2014/main" id="{673FE8C8-1F82-4488-8DE8-52D2F5683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3198" y="3858234"/>
                <a:ext cx="12700" cy="95250"/>
              </a:xfrm>
              <a:custGeom>
                <a:avLst/>
                <a:gdLst>
                  <a:gd name="T0" fmla="*/ 10 w 17"/>
                  <a:gd name="T1" fmla="*/ 0 h 215"/>
                  <a:gd name="T2" fmla="*/ 2 w 17"/>
                  <a:gd name="T3" fmla="*/ 7 h 215"/>
                  <a:gd name="T4" fmla="*/ 4 w 17"/>
                  <a:gd name="T5" fmla="*/ 69 h 215"/>
                  <a:gd name="T6" fmla="*/ 4 w 17"/>
                  <a:gd name="T7" fmla="*/ 109 h 215"/>
                  <a:gd name="T8" fmla="*/ 4 w 17"/>
                  <a:gd name="T9" fmla="*/ 151 h 215"/>
                  <a:gd name="T10" fmla="*/ 0 w 17"/>
                  <a:gd name="T11" fmla="*/ 213 h 215"/>
                  <a:gd name="T12" fmla="*/ 13 w 17"/>
                  <a:gd name="T13" fmla="*/ 215 h 215"/>
                  <a:gd name="T14" fmla="*/ 17 w 17"/>
                  <a:gd name="T15" fmla="*/ 151 h 215"/>
                  <a:gd name="T16" fmla="*/ 17 w 17"/>
                  <a:gd name="T17" fmla="*/ 109 h 215"/>
                  <a:gd name="T18" fmla="*/ 17 w 17"/>
                  <a:gd name="T19" fmla="*/ 69 h 215"/>
                  <a:gd name="T20" fmla="*/ 15 w 17"/>
                  <a:gd name="T21" fmla="*/ 5 h 215"/>
                  <a:gd name="T22" fmla="*/ 10 w 17"/>
                  <a:gd name="T23" fmla="*/ 13 h 215"/>
                  <a:gd name="T24" fmla="*/ 10 w 17"/>
                  <a:gd name="T25" fmla="*/ 0 h 215"/>
                  <a:gd name="T26" fmla="*/ 2 w 17"/>
                  <a:gd name="T27" fmla="*/ 0 h 215"/>
                  <a:gd name="T28" fmla="*/ 2 w 17"/>
                  <a:gd name="T29" fmla="*/ 7 h 215"/>
                  <a:gd name="T30" fmla="*/ 10 w 17"/>
                  <a:gd name="T3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215">
                    <a:moveTo>
                      <a:pt x="10" y="0"/>
                    </a:moveTo>
                    <a:lnTo>
                      <a:pt x="2" y="7"/>
                    </a:lnTo>
                    <a:lnTo>
                      <a:pt x="4" y="69"/>
                    </a:lnTo>
                    <a:lnTo>
                      <a:pt x="4" y="109"/>
                    </a:lnTo>
                    <a:lnTo>
                      <a:pt x="4" y="151"/>
                    </a:lnTo>
                    <a:lnTo>
                      <a:pt x="0" y="213"/>
                    </a:lnTo>
                    <a:lnTo>
                      <a:pt x="13" y="215"/>
                    </a:lnTo>
                    <a:lnTo>
                      <a:pt x="17" y="151"/>
                    </a:lnTo>
                    <a:lnTo>
                      <a:pt x="17" y="109"/>
                    </a:lnTo>
                    <a:lnTo>
                      <a:pt x="17" y="69"/>
                    </a:lnTo>
                    <a:lnTo>
                      <a:pt x="15" y="5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2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368">
                <a:extLst>
                  <a:ext uri="{FF2B5EF4-FFF2-40B4-BE49-F238E27FC236}">
                    <a16:creationId xmlns:a16="http://schemas.microsoft.com/office/drawing/2014/main" id="{36B3E8C2-8572-4F7D-B86E-C58F05A3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9548" y="3858234"/>
                <a:ext cx="17463" cy="9525"/>
              </a:xfrm>
              <a:custGeom>
                <a:avLst/>
                <a:gdLst>
                  <a:gd name="T0" fmla="*/ 40 w 40"/>
                  <a:gd name="T1" fmla="*/ 7 h 13"/>
                  <a:gd name="T2" fmla="*/ 32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2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2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2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369">
                <a:extLst>
                  <a:ext uri="{FF2B5EF4-FFF2-40B4-BE49-F238E27FC236}">
                    <a16:creationId xmlns:a16="http://schemas.microsoft.com/office/drawing/2014/main" id="{728B5572-F593-45DB-BDF7-5A775AA5E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2248" y="3858234"/>
                <a:ext cx="12700" cy="95250"/>
              </a:xfrm>
              <a:custGeom>
                <a:avLst/>
                <a:gdLst>
                  <a:gd name="T0" fmla="*/ 17 w 17"/>
                  <a:gd name="T1" fmla="*/ 210 h 210"/>
                  <a:gd name="T2" fmla="*/ 15 w 17"/>
                  <a:gd name="T3" fmla="*/ 146 h 210"/>
                  <a:gd name="T4" fmla="*/ 13 w 17"/>
                  <a:gd name="T5" fmla="*/ 106 h 210"/>
                  <a:gd name="T6" fmla="*/ 15 w 17"/>
                  <a:gd name="T7" fmla="*/ 64 h 210"/>
                  <a:gd name="T8" fmla="*/ 17 w 17"/>
                  <a:gd name="T9" fmla="*/ 2 h 210"/>
                  <a:gd name="T10" fmla="*/ 3 w 17"/>
                  <a:gd name="T11" fmla="*/ 0 h 210"/>
                  <a:gd name="T12" fmla="*/ 2 w 17"/>
                  <a:gd name="T13" fmla="*/ 64 h 210"/>
                  <a:gd name="T14" fmla="*/ 0 w 17"/>
                  <a:gd name="T15" fmla="*/ 106 h 210"/>
                  <a:gd name="T16" fmla="*/ 2 w 17"/>
                  <a:gd name="T17" fmla="*/ 146 h 210"/>
                  <a:gd name="T18" fmla="*/ 3 w 17"/>
                  <a:gd name="T19" fmla="*/ 210 h 210"/>
                  <a:gd name="T20" fmla="*/ 17 w 17"/>
                  <a:gd name="T21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10">
                    <a:moveTo>
                      <a:pt x="17" y="210"/>
                    </a:moveTo>
                    <a:lnTo>
                      <a:pt x="15" y="146"/>
                    </a:lnTo>
                    <a:lnTo>
                      <a:pt x="13" y="106"/>
                    </a:lnTo>
                    <a:lnTo>
                      <a:pt x="15" y="64"/>
                    </a:lnTo>
                    <a:lnTo>
                      <a:pt x="17" y="2"/>
                    </a:lnTo>
                    <a:lnTo>
                      <a:pt x="3" y="0"/>
                    </a:lnTo>
                    <a:lnTo>
                      <a:pt x="2" y="64"/>
                    </a:lnTo>
                    <a:lnTo>
                      <a:pt x="0" y="106"/>
                    </a:lnTo>
                    <a:lnTo>
                      <a:pt x="2" y="146"/>
                    </a:lnTo>
                    <a:lnTo>
                      <a:pt x="3" y="210"/>
                    </a:lnTo>
                    <a:lnTo>
                      <a:pt x="17" y="21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370">
                <a:extLst>
                  <a:ext uri="{FF2B5EF4-FFF2-40B4-BE49-F238E27FC236}">
                    <a16:creationId xmlns:a16="http://schemas.microsoft.com/office/drawing/2014/main" id="{C0A8084B-967D-4BAC-938A-F262375DB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473" y="3750284"/>
                <a:ext cx="11113" cy="203200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371">
                <a:extLst>
                  <a:ext uri="{FF2B5EF4-FFF2-40B4-BE49-F238E27FC236}">
                    <a16:creationId xmlns:a16="http://schemas.microsoft.com/office/drawing/2014/main" id="{D1CCC15F-EFAB-4A13-818A-BAF471BE5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473" y="3750284"/>
                <a:ext cx="30163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372">
                <a:extLst>
                  <a:ext uri="{FF2B5EF4-FFF2-40B4-BE49-F238E27FC236}">
                    <a16:creationId xmlns:a16="http://schemas.microsoft.com/office/drawing/2014/main" id="{35639F61-4B5F-4845-A117-F997D7B26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1936" y="3750284"/>
                <a:ext cx="12700" cy="203200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373">
                <a:extLst>
                  <a:ext uri="{FF2B5EF4-FFF2-40B4-BE49-F238E27FC236}">
                    <a16:creationId xmlns:a16="http://schemas.microsoft.com/office/drawing/2014/main" id="{611EB8EC-C4E0-4BAA-81A4-352E3E335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0161" y="3950309"/>
                <a:ext cx="409575" cy="11112"/>
              </a:xfrm>
              <a:custGeom>
                <a:avLst/>
                <a:gdLst>
                  <a:gd name="T0" fmla="*/ 325 w 325"/>
                  <a:gd name="T1" fmla="*/ 8 h 15"/>
                  <a:gd name="T2" fmla="*/ 317 w 325"/>
                  <a:gd name="T3" fmla="*/ 0 h 15"/>
                  <a:gd name="T4" fmla="*/ 0 w 325"/>
                  <a:gd name="T5" fmla="*/ 0 h 15"/>
                  <a:gd name="T6" fmla="*/ 0 w 325"/>
                  <a:gd name="T7" fmla="*/ 15 h 15"/>
                  <a:gd name="T8" fmla="*/ 317 w 325"/>
                  <a:gd name="T9" fmla="*/ 15 h 15"/>
                  <a:gd name="T10" fmla="*/ 325 w 325"/>
                  <a:gd name="T11" fmla="*/ 8 h 15"/>
                  <a:gd name="T12" fmla="*/ 317 w 325"/>
                  <a:gd name="T13" fmla="*/ 15 h 15"/>
                  <a:gd name="T14" fmla="*/ 325 w 325"/>
                  <a:gd name="T15" fmla="*/ 15 h 15"/>
                  <a:gd name="T16" fmla="*/ 325 w 325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5" h="15">
                    <a:moveTo>
                      <a:pt x="325" y="8"/>
                    </a:moveTo>
                    <a:lnTo>
                      <a:pt x="317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17" y="15"/>
                    </a:lnTo>
                    <a:lnTo>
                      <a:pt x="325" y="8"/>
                    </a:lnTo>
                    <a:lnTo>
                      <a:pt x="317" y="15"/>
                    </a:lnTo>
                    <a:lnTo>
                      <a:pt x="325" y="15"/>
                    </a:lnTo>
                    <a:lnTo>
                      <a:pt x="325" y="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Rectangle 374">
                <a:extLst>
                  <a:ext uri="{FF2B5EF4-FFF2-40B4-BE49-F238E27FC236}">
                    <a16:creationId xmlns:a16="http://schemas.microsoft.com/office/drawing/2014/main" id="{3CCA4149-F20C-4DCF-90EA-5671B8E96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3973" y="3896334"/>
                <a:ext cx="57150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Rectangle 375">
                <a:extLst>
                  <a:ext uri="{FF2B5EF4-FFF2-40B4-BE49-F238E27FC236}">
                    <a16:creationId xmlns:a16="http://schemas.microsoft.com/office/drawing/2014/main" id="{C7AB18ED-C986-4D1C-A479-819D56939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3511" y="3896334"/>
                <a:ext cx="28575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Line 376">
                <a:extLst>
                  <a:ext uri="{FF2B5EF4-FFF2-40B4-BE49-F238E27FC236}">
                    <a16:creationId xmlns:a16="http://schemas.microsoft.com/office/drawing/2014/main" id="{EA7F6841-A218-482D-BF79-AB6DF96A0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948" y="3910621"/>
                <a:ext cx="57150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Line 377">
                <a:extLst>
                  <a:ext uri="{FF2B5EF4-FFF2-40B4-BE49-F238E27FC236}">
                    <a16:creationId xmlns:a16="http://schemas.microsoft.com/office/drawing/2014/main" id="{F4828CE9-CD63-4CAA-A574-B3AF6CD8C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7948" y="3921734"/>
                <a:ext cx="57150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378">
                <a:extLst>
                  <a:ext uri="{FF2B5EF4-FFF2-40B4-BE49-F238E27FC236}">
                    <a16:creationId xmlns:a16="http://schemas.microsoft.com/office/drawing/2014/main" id="{DE070E42-FDD0-4629-B7CE-CB4D91D11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5761" y="3613759"/>
                <a:ext cx="12700" cy="338137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379">
                <a:extLst>
                  <a:ext uri="{FF2B5EF4-FFF2-40B4-BE49-F238E27FC236}">
                    <a16:creationId xmlns:a16="http://schemas.microsoft.com/office/drawing/2014/main" id="{432BED26-FDD7-4606-AEAD-53FF904DF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7348" y="3613759"/>
                <a:ext cx="28575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380">
                <a:extLst>
                  <a:ext uri="{FF2B5EF4-FFF2-40B4-BE49-F238E27FC236}">
                    <a16:creationId xmlns:a16="http://schemas.microsoft.com/office/drawing/2014/main" id="{1A2C08CA-087B-4238-BC7C-705B46A1E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3223" y="3613759"/>
                <a:ext cx="12700" cy="338137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625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Line 382">
                <a:extLst>
                  <a:ext uri="{FF2B5EF4-FFF2-40B4-BE49-F238E27FC236}">
                    <a16:creationId xmlns:a16="http://schemas.microsoft.com/office/drawing/2014/main" id="{ED0C5663-B627-4815-B273-94127F835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873" y="3910621"/>
                <a:ext cx="47625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Line 383">
                <a:extLst>
                  <a:ext uri="{FF2B5EF4-FFF2-40B4-BE49-F238E27FC236}">
                    <a16:creationId xmlns:a16="http://schemas.microsoft.com/office/drawing/2014/main" id="{BDA1C702-9922-49EE-97F8-DB20F12C0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19873" y="3921734"/>
                <a:ext cx="47625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Arc 384">
                <a:extLst>
                  <a:ext uri="{FF2B5EF4-FFF2-40B4-BE49-F238E27FC236}">
                    <a16:creationId xmlns:a16="http://schemas.microsoft.com/office/drawing/2014/main" id="{6BE938CB-A7D7-463A-91EE-4AA35FC1A4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8488135" y="3843947"/>
                <a:ext cx="49213" cy="4921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Arc 385">
                <a:extLst>
                  <a:ext uri="{FF2B5EF4-FFF2-40B4-BE49-F238E27FC236}">
                    <a16:creationId xmlns:a16="http://schemas.microsoft.com/office/drawing/2014/main" id="{76E3DBFB-6F7D-4474-AA23-AA7E62AAB0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8504805" y="3859027"/>
                <a:ext cx="33338" cy="349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386">
                <a:extLst>
                  <a:ext uri="{FF2B5EF4-FFF2-40B4-BE49-F238E27FC236}">
                    <a16:creationId xmlns:a16="http://schemas.microsoft.com/office/drawing/2014/main" id="{04C70FC8-BAD0-4934-9D9A-7E7F54D0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261" y="3694721"/>
                <a:ext cx="11112" cy="203200"/>
              </a:xfrm>
              <a:custGeom>
                <a:avLst/>
                <a:gdLst>
                  <a:gd name="T0" fmla="*/ 8 w 17"/>
                  <a:gd name="T1" fmla="*/ 0 h 172"/>
                  <a:gd name="T2" fmla="*/ 0 w 17"/>
                  <a:gd name="T3" fmla="*/ 7 h 172"/>
                  <a:gd name="T4" fmla="*/ 2 w 17"/>
                  <a:gd name="T5" fmla="*/ 63 h 172"/>
                  <a:gd name="T6" fmla="*/ 4 w 17"/>
                  <a:gd name="T7" fmla="*/ 90 h 172"/>
                  <a:gd name="T8" fmla="*/ 2 w 17"/>
                  <a:gd name="T9" fmla="*/ 117 h 172"/>
                  <a:gd name="T10" fmla="*/ 0 w 17"/>
                  <a:gd name="T11" fmla="*/ 172 h 172"/>
                  <a:gd name="T12" fmla="*/ 14 w 17"/>
                  <a:gd name="T13" fmla="*/ 172 h 172"/>
                  <a:gd name="T14" fmla="*/ 16 w 17"/>
                  <a:gd name="T15" fmla="*/ 117 h 172"/>
                  <a:gd name="T16" fmla="*/ 17 w 17"/>
                  <a:gd name="T17" fmla="*/ 90 h 172"/>
                  <a:gd name="T18" fmla="*/ 16 w 17"/>
                  <a:gd name="T19" fmla="*/ 63 h 172"/>
                  <a:gd name="T20" fmla="*/ 14 w 17"/>
                  <a:gd name="T21" fmla="*/ 5 h 172"/>
                  <a:gd name="T22" fmla="*/ 8 w 17"/>
                  <a:gd name="T23" fmla="*/ 13 h 172"/>
                  <a:gd name="T24" fmla="*/ 8 w 17"/>
                  <a:gd name="T25" fmla="*/ 0 h 172"/>
                  <a:gd name="T26" fmla="*/ 0 w 17"/>
                  <a:gd name="T27" fmla="*/ 0 h 172"/>
                  <a:gd name="T28" fmla="*/ 0 w 17"/>
                  <a:gd name="T29" fmla="*/ 7 h 172"/>
                  <a:gd name="T30" fmla="*/ 8 w 17"/>
                  <a:gd name="T3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72">
                    <a:moveTo>
                      <a:pt x="8" y="0"/>
                    </a:moveTo>
                    <a:lnTo>
                      <a:pt x="0" y="7"/>
                    </a:lnTo>
                    <a:lnTo>
                      <a:pt x="2" y="63"/>
                    </a:lnTo>
                    <a:lnTo>
                      <a:pt x="4" y="90"/>
                    </a:lnTo>
                    <a:lnTo>
                      <a:pt x="2" y="117"/>
                    </a:lnTo>
                    <a:lnTo>
                      <a:pt x="0" y="172"/>
                    </a:lnTo>
                    <a:lnTo>
                      <a:pt x="14" y="172"/>
                    </a:lnTo>
                    <a:lnTo>
                      <a:pt x="16" y="117"/>
                    </a:lnTo>
                    <a:lnTo>
                      <a:pt x="17" y="90"/>
                    </a:lnTo>
                    <a:lnTo>
                      <a:pt x="16" y="63"/>
                    </a:lnTo>
                    <a:lnTo>
                      <a:pt x="14" y="5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387">
                <a:extLst>
                  <a:ext uri="{FF2B5EF4-FFF2-40B4-BE49-F238E27FC236}">
                    <a16:creationId xmlns:a16="http://schemas.microsoft.com/office/drawing/2014/main" id="{D38A5C29-657B-4919-A967-A001EE3EB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261" y="3694721"/>
                <a:ext cx="30162" cy="9525"/>
              </a:xfrm>
              <a:custGeom>
                <a:avLst/>
                <a:gdLst>
                  <a:gd name="T0" fmla="*/ 40 w 40"/>
                  <a:gd name="T1" fmla="*/ 7 h 13"/>
                  <a:gd name="T2" fmla="*/ 33 w 40"/>
                  <a:gd name="T3" fmla="*/ 0 h 13"/>
                  <a:gd name="T4" fmla="*/ 0 w 40"/>
                  <a:gd name="T5" fmla="*/ 0 h 13"/>
                  <a:gd name="T6" fmla="*/ 0 w 40"/>
                  <a:gd name="T7" fmla="*/ 13 h 13"/>
                  <a:gd name="T8" fmla="*/ 33 w 40"/>
                  <a:gd name="T9" fmla="*/ 13 h 13"/>
                  <a:gd name="T10" fmla="*/ 40 w 40"/>
                  <a:gd name="T11" fmla="*/ 7 h 13"/>
                  <a:gd name="T12" fmla="*/ 40 w 40"/>
                  <a:gd name="T13" fmla="*/ 7 h 13"/>
                  <a:gd name="T14" fmla="*/ 40 w 40"/>
                  <a:gd name="T15" fmla="*/ 0 h 13"/>
                  <a:gd name="T16" fmla="*/ 33 w 40"/>
                  <a:gd name="T17" fmla="*/ 0 h 13"/>
                  <a:gd name="T18" fmla="*/ 40 w 40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3">
                    <a:moveTo>
                      <a:pt x="40" y="7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33" y="13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388">
                <a:extLst>
                  <a:ext uri="{FF2B5EF4-FFF2-40B4-BE49-F238E27FC236}">
                    <a16:creationId xmlns:a16="http://schemas.microsoft.com/office/drawing/2014/main" id="{0930392C-A369-4098-BDC7-4F77EB67C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5723" y="3694721"/>
                <a:ext cx="12700" cy="203200"/>
              </a:xfrm>
              <a:custGeom>
                <a:avLst/>
                <a:gdLst>
                  <a:gd name="T0" fmla="*/ 17 w 17"/>
                  <a:gd name="T1" fmla="*/ 185 h 185"/>
                  <a:gd name="T2" fmla="*/ 15 w 17"/>
                  <a:gd name="T3" fmla="*/ 125 h 185"/>
                  <a:gd name="T4" fmla="*/ 13 w 17"/>
                  <a:gd name="T5" fmla="*/ 93 h 185"/>
                  <a:gd name="T6" fmla="*/ 15 w 17"/>
                  <a:gd name="T7" fmla="*/ 60 h 185"/>
                  <a:gd name="T8" fmla="*/ 17 w 17"/>
                  <a:gd name="T9" fmla="*/ 2 h 185"/>
                  <a:gd name="T10" fmla="*/ 4 w 17"/>
                  <a:gd name="T11" fmla="*/ 0 h 185"/>
                  <a:gd name="T12" fmla="*/ 2 w 17"/>
                  <a:gd name="T13" fmla="*/ 60 h 185"/>
                  <a:gd name="T14" fmla="*/ 0 w 17"/>
                  <a:gd name="T15" fmla="*/ 93 h 185"/>
                  <a:gd name="T16" fmla="*/ 2 w 17"/>
                  <a:gd name="T17" fmla="*/ 125 h 185"/>
                  <a:gd name="T18" fmla="*/ 6 w 17"/>
                  <a:gd name="T19" fmla="*/ 185 h 185"/>
                  <a:gd name="T20" fmla="*/ 17 w 17"/>
                  <a:gd name="T2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5">
                    <a:moveTo>
                      <a:pt x="17" y="185"/>
                    </a:moveTo>
                    <a:lnTo>
                      <a:pt x="15" y="125"/>
                    </a:lnTo>
                    <a:lnTo>
                      <a:pt x="13" y="93"/>
                    </a:lnTo>
                    <a:lnTo>
                      <a:pt x="15" y="60"/>
                    </a:lnTo>
                    <a:lnTo>
                      <a:pt x="17" y="2"/>
                    </a:lnTo>
                    <a:lnTo>
                      <a:pt x="4" y="0"/>
                    </a:lnTo>
                    <a:lnTo>
                      <a:pt x="2" y="60"/>
                    </a:lnTo>
                    <a:lnTo>
                      <a:pt x="0" y="93"/>
                    </a:lnTo>
                    <a:lnTo>
                      <a:pt x="2" y="125"/>
                    </a:lnTo>
                    <a:lnTo>
                      <a:pt x="6" y="185"/>
                    </a:lnTo>
                    <a:lnTo>
                      <a:pt x="17" y="18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Rectangle 381">
                <a:extLst>
                  <a:ext uri="{FF2B5EF4-FFF2-40B4-BE49-F238E27FC236}">
                    <a16:creationId xmlns:a16="http://schemas.microsoft.com/office/drawing/2014/main" id="{594EEC52-20A9-4595-9BBA-1795E2D5E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3848" y="3889984"/>
                <a:ext cx="57150" cy="57150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>
                <a:normAutofit fontScale="25000" lnSpcReduction="2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0" name="AutoShape 465">
              <a:extLst>
                <a:ext uri="{FF2B5EF4-FFF2-40B4-BE49-F238E27FC236}">
                  <a16:creationId xmlns:a16="http://schemas.microsoft.com/office/drawing/2014/main" id="{4683FB0F-6FEF-45E8-9A2D-8A2EC3BFD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113" y="5175250"/>
              <a:ext cx="471487" cy="471488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>
                <a:defRPr/>
              </a:pPr>
              <a:endParaRPr lang="en-GB" sz="899">
                <a:solidFill>
                  <a:srgbClr val="FFFFFF"/>
                </a:solidFill>
              </a:endParaRPr>
            </a:p>
          </p:txBody>
        </p:sp>
        <p:sp>
          <p:nvSpPr>
            <p:cNvPr id="161" name="AutoShape 3">
              <a:extLst>
                <a:ext uri="{FF2B5EF4-FFF2-40B4-BE49-F238E27FC236}">
                  <a16:creationId xmlns:a16="http://schemas.microsoft.com/office/drawing/2014/main" id="{89FF60F9-11EB-4B62-AB9A-3A63854BC6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88213" y="5222875"/>
              <a:ext cx="361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77500" lnSpcReduction="20000"/>
            </a:bodyPr>
            <a:lstStyle/>
            <a:p>
              <a:endParaRPr lang="hu-HU" sz="1399"/>
            </a:p>
          </p:txBody>
        </p:sp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598121DA-585E-4F91-A32F-0DA028D5A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9963" y="5264150"/>
              <a:ext cx="301625" cy="307975"/>
            </a:xfrm>
            <a:custGeom>
              <a:avLst/>
              <a:gdLst>
                <a:gd name="T0" fmla="*/ 190 w 190"/>
                <a:gd name="T1" fmla="*/ 6 h 194"/>
                <a:gd name="T2" fmla="*/ 190 w 190"/>
                <a:gd name="T3" fmla="*/ 4 h 194"/>
                <a:gd name="T4" fmla="*/ 188 w 190"/>
                <a:gd name="T5" fmla="*/ 2 h 194"/>
                <a:gd name="T6" fmla="*/ 187 w 190"/>
                <a:gd name="T7" fmla="*/ 1 h 194"/>
                <a:gd name="T8" fmla="*/ 185 w 190"/>
                <a:gd name="T9" fmla="*/ 0 h 194"/>
                <a:gd name="T10" fmla="*/ 68 w 190"/>
                <a:gd name="T11" fmla="*/ 1 h 194"/>
                <a:gd name="T12" fmla="*/ 67 w 190"/>
                <a:gd name="T13" fmla="*/ 1 h 194"/>
                <a:gd name="T14" fmla="*/ 65 w 190"/>
                <a:gd name="T15" fmla="*/ 3 h 194"/>
                <a:gd name="T16" fmla="*/ 64 w 190"/>
                <a:gd name="T17" fmla="*/ 5 h 194"/>
                <a:gd name="T18" fmla="*/ 64 w 190"/>
                <a:gd name="T19" fmla="*/ 26 h 194"/>
                <a:gd name="T20" fmla="*/ 30 w 190"/>
                <a:gd name="T21" fmla="*/ 74 h 194"/>
                <a:gd name="T22" fmla="*/ 28 w 190"/>
                <a:gd name="T23" fmla="*/ 77 h 194"/>
                <a:gd name="T24" fmla="*/ 24 w 190"/>
                <a:gd name="T25" fmla="*/ 85 h 194"/>
                <a:gd name="T26" fmla="*/ 18 w 190"/>
                <a:gd name="T27" fmla="*/ 97 h 194"/>
                <a:gd name="T28" fmla="*/ 12 w 190"/>
                <a:gd name="T29" fmla="*/ 112 h 194"/>
                <a:gd name="T30" fmla="*/ 6 w 190"/>
                <a:gd name="T31" fmla="*/ 128 h 194"/>
                <a:gd name="T32" fmla="*/ 2 w 190"/>
                <a:gd name="T33" fmla="*/ 144 h 194"/>
                <a:gd name="T34" fmla="*/ 0 w 190"/>
                <a:gd name="T35" fmla="*/ 158 h 194"/>
                <a:gd name="T36" fmla="*/ 2 w 190"/>
                <a:gd name="T37" fmla="*/ 170 h 194"/>
                <a:gd name="T38" fmla="*/ 8 w 190"/>
                <a:gd name="T39" fmla="*/ 179 h 194"/>
                <a:gd name="T40" fmla="*/ 15 w 190"/>
                <a:gd name="T41" fmla="*/ 184 h 194"/>
                <a:gd name="T42" fmla="*/ 24 w 190"/>
                <a:gd name="T43" fmla="*/ 187 h 194"/>
                <a:gd name="T44" fmla="*/ 33 w 190"/>
                <a:gd name="T45" fmla="*/ 189 h 194"/>
                <a:gd name="T46" fmla="*/ 42 w 190"/>
                <a:gd name="T47" fmla="*/ 189 h 194"/>
                <a:gd name="T48" fmla="*/ 50 w 190"/>
                <a:gd name="T49" fmla="*/ 188 h 194"/>
                <a:gd name="T50" fmla="*/ 58 w 190"/>
                <a:gd name="T51" fmla="*/ 187 h 194"/>
                <a:gd name="T52" fmla="*/ 64 w 190"/>
                <a:gd name="T53" fmla="*/ 187 h 194"/>
                <a:gd name="T54" fmla="*/ 63 w 190"/>
                <a:gd name="T55" fmla="*/ 179 h 194"/>
                <a:gd name="T56" fmla="*/ 59 w 190"/>
                <a:gd name="T57" fmla="*/ 179 h 194"/>
                <a:gd name="T58" fmla="*/ 52 w 190"/>
                <a:gd name="T59" fmla="*/ 181 h 194"/>
                <a:gd name="T60" fmla="*/ 44 w 190"/>
                <a:gd name="T61" fmla="*/ 182 h 194"/>
                <a:gd name="T62" fmla="*/ 35 w 190"/>
                <a:gd name="T63" fmla="*/ 182 h 194"/>
                <a:gd name="T64" fmla="*/ 26 w 190"/>
                <a:gd name="T65" fmla="*/ 181 h 194"/>
                <a:gd name="T66" fmla="*/ 18 w 190"/>
                <a:gd name="T67" fmla="*/ 177 h 194"/>
                <a:gd name="T68" fmla="*/ 12 w 190"/>
                <a:gd name="T69" fmla="*/ 172 h 194"/>
                <a:gd name="T70" fmla="*/ 8 w 190"/>
                <a:gd name="T71" fmla="*/ 163 h 194"/>
                <a:gd name="T72" fmla="*/ 8 w 190"/>
                <a:gd name="T73" fmla="*/ 151 h 194"/>
                <a:gd name="T74" fmla="*/ 12 w 190"/>
                <a:gd name="T75" fmla="*/ 137 h 194"/>
                <a:gd name="T76" fmla="*/ 17 w 190"/>
                <a:gd name="T77" fmla="*/ 122 h 194"/>
                <a:gd name="T78" fmla="*/ 23 w 190"/>
                <a:gd name="T79" fmla="*/ 108 h 194"/>
                <a:gd name="T80" fmla="*/ 29 w 190"/>
                <a:gd name="T81" fmla="*/ 95 h 194"/>
                <a:gd name="T82" fmla="*/ 34 w 190"/>
                <a:gd name="T83" fmla="*/ 85 h 194"/>
                <a:gd name="T84" fmla="*/ 37 w 190"/>
                <a:gd name="T85" fmla="*/ 79 h 194"/>
                <a:gd name="T86" fmla="*/ 42 w 190"/>
                <a:gd name="T87" fmla="*/ 80 h 194"/>
                <a:gd name="T88" fmla="*/ 48 w 190"/>
                <a:gd name="T89" fmla="*/ 81 h 194"/>
                <a:gd name="T90" fmla="*/ 52 w 190"/>
                <a:gd name="T91" fmla="*/ 80 h 194"/>
                <a:gd name="T92" fmla="*/ 54 w 190"/>
                <a:gd name="T93" fmla="*/ 77 h 194"/>
                <a:gd name="T94" fmla="*/ 57 w 190"/>
                <a:gd name="T95" fmla="*/ 69 h 194"/>
                <a:gd name="T96" fmla="*/ 58 w 190"/>
                <a:gd name="T97" fmla="*/ 49 h 194"/>
                <a:gd name="T98" fmla="*/ 64 w 190"/>
                <a:gd name="T99" fmla="*/ 35 h 194"/>
                <a:gd name="T100" fmla="*/ 190 w 190"/>
                <a:gd name="T10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0" h="194">
                  <a:moveTo>
                    <a:pt x="190" y="194"/>
                  </a:moveTo>
                  <a:lnTo>
                    <a:pt x="190" y="6"/>
                  </a:lnTo>
                  <a:lnTo>
                    <a:pt x="190" y="5"/>
                  </a:lnTo>
                  <a:lnTo>
                    <a:pt x="190" y="4"/>
                  </a:lnTo>
                  <a:lnTo>
                    <a:pt x="189" y="3"/>
                  </a:lnTo>
                  <a:lnTo>
                    <a:pt x="188" y="2"/>
                  </a:lnTo>
                  <a:lnTo>
                    <a:pt x="188" y="1"/>
                  </a:lnTo>
                  <a:lnTo>
                    <a:pt x="187" y="1"/>
                  </a:lnTo>
                  <a:lnTo>
                    <a:pt x="186" y="1"/>
                  </a:lnTo>
                  <a:lnTo>
                    <a:pt x="185" y="0"/>
                  </a:lnTo>
                  <a:lnTo>
                    <a:pt x="70" y="0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6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26"/>
                  </a:lnTo>
                  <a:lnTo>
                    <a:pt x="50" y="39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28" y="77"/>
                  </a:lnTo>
                  <a:lnTo>
                    <a:pt x="26" y="81"/>
                  </a:lnTo>
                  <a:lnTo>
                    <a:pt x="24" y="85"/>
                  </a:lnTo>
                  <a:lnTo>
                    <a:pt x="21" y="91"/>
                  </a:lnTo>
                  <a:lnTo>
                    <a:pt x="18" y="97"/>
                  </a:lnTo>
                  <a:lnTo>
                    <a:pt x="15" y="105"/>
                  </a:lnTo>
                  <a:lnTo>
                    <a:pt x="12" y="112"/>
                  </a:lnTo>
                  <a:lnTo>
                    <a:pt x="9" y="120"/>
                  </a:lnTo>
                  <a:lnTo>
                    <a:pt x="6" y="128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0" y="151"/>
                  </a:lnTo>
                  <a:lnTo>
                    <a:pt x="0" y="158"/>
                  </a:lnTo>
                  <a:lnTo>
                    <a:pt x="1" y="165"/>
                  </a:lnTo>
                  <a:lnTo>
                    <a:pt x="2" y="170"/>
                  </a:lnTo>
                  <a:lnTo>
                    <a:pt x="5" y="175"/>
                  </a:lnTo>
                  <a:lnTo>
                    <a:pt x="8" y="179"/>
                  </a:lnTo>
                  <a:lnTo>
                    <a:pt x="11" y="182"/>
                  </a:lnTo>
                  <a:lnTo>
                    <a:pt x="15" y="184"/>
                  </a:lnTo>
                  <a:lnTo>
                    <a:pt x="19" y="186"/>
                  </a:lnTo>
                  <a:lnTo>
                    <a:pt x="24" y="187"/>
                  </a:lnTo>
                  <a:lnTo>
                    <a:pt x="28" y="188"/>
                  </a:lnTo>
                  <a:lnTo>
                    <a:pt x="33" y="189"/>
                  </a:lnTo>
                  <a:lnTo>
                    <a:pt x="37" y="189"/>
                  </a:lnTo>
                  <a:lnTo>
                    <a:pt x="42" y="189"/>
                  </a:lnTo>
                  <a:lnTo>
                    <a:pt x="46" y="189"/>
                  </a:lnTo>
                  <a:lnTo>
                    <a:pt x="50" y="188"/>
                  </a:lnTo>
                  <a:lnTo>
                    <a:pt x="54" y="188"/>
                  </a:lnTo>
                  <a:lnTo>
                    <a:pt x="58" y="187"/>
                  </a:lnTo>
                  <a:lnTo>
                    <a:pt x="61" y="187"/>
                  </a:lnTo>
                  <a:lnTo>
                    <a:pt x="64" y="187"/>
                  </a:lnTo>
                  <a:lnTo>
                    <a:pt x="64" y="179"/>
                  </a:lnTo>
                  <a:lnTo>
                    <a:pt x="63" y="179"/>
                  </a:lnTo>
                  <a:lnTo>
                    <a:pt x="61" y="179"/>
                  </a:lnTo>
                  <a:lnTo>
                    <a:pt x="59" y="179"/>
                  </a:lnTo>
                  <a:lnTo>
                    <a:pt x="56" y="180"/>
                  </a:lnTo>
                  <a:lnTo>
                    <a:pt x="52" y="181"/>
                  </a:lnTo>
                  <a:lnTo>
                    <a:pt x="48" y="181"/>
                  </a:lnTo>
                  <a:lnTo>
                    <a:pt x="44" y="182"/>
                  </a:lnTo>
                  <a:lnTo>
                    <a:pt x="39" y="182"/>
                  </a:lnTo>
                  <a:lnTo>
                    <a:pt x="35" y="182"/>
                  </a:lnTo>
                  <a:lnTo>
                    <a:pt x="30" y="181"/>
                  </a:lnTo>
                  <a:lnTo>
                    <a:pt x="26" y="181"/>
                  </a:lnTo>
                  <a:lnTo>
                    <a:pt x="22" y="179"/>
                  </a:lnTo>
                  <a:lnTo>
                    <a:pt x="18" y="177"/>
                  </a:lnTo>
                  <a:lnTo>
                    <a:pt x="14" y="175"/>
                  </a:lnTo>
                  <a:lnTo>
                    <a:pt x="12" y="172"/>
                  </a:lnTo>
                  <a:lnTo>
                    <a:pt x="9" y="168"/>
                  </a:lnTo>
                  <a:lnTo>
                    <a:pt x="8" y="163"/>
                  </a:lnTo>
                  <a:lnTo>
                    <a:pt x="8" y="157"/>
                  </a:lnTo>
                  <a:lnTo>
                    <a:pt x="8" y="151"/>
                  </a:lnTo>
                  <a:lnTo>
                    <a:pt x="10" y="144"/>
                  </a:lnTo>
                  <a:lnTo>
                    <a:pt x="12" y="137"/>
                  </a:lnTo>
                  <a:lnTo>
                    <a:pt x="14" y="130"/>
                  </a:lnTo>
                  <a:lnTo>
                    <a:pt x="17" y="122"/>
                  </a:lnTo>
                  <a:lnTo>
                    <a:pt x="20" y="115"/>
                  </a:lnTo>
                  <a:lnTo>
                    <a:pt x="23" y="108"/>
                  </a:lnTo>
                  <a:lnTo>
                    <a:pt x="26" y="101"/>
                  </a:lnTo>
                  <a:lnTo>
                    <a:pt x="29" y="95"/>
                  </a:lnTo>
                  <a:lnTo>
                    <a:pt x="31" y="89"/>
                  </a:lnTo>
                  <a:lnTo>
                    <a:pt x="34" y="85"/>
                  </a:lnTo>
                  <a:lnTo>
                    <a:pt x="36" y="82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2" y="80"/>
                  </a:lnTo>
                  <a:lnTo>
                    <a:pt x="45" y="81"/>
                  </a:lnTo>
                  <a:lnTo>
                    <a:pt x="48" y="81"/>
                  </a:lnTo>
                  <a:lnTo>
                    <a:pt x="51" y="81"/>
                  </a:lnTo>
                  <a:lnTo>
                    <a:pt x="52" y="80"/>
                  </a:lnTo>
                  <a:lnTo>
                    <a:pt x="54" y="79"/>
                  </a:lnTo>
                  <a:lnTo>
                    <a:pt x="54" y="77"/>
                  </a:lnTo>
                  <a:lnTo>
                    <a:pt x="55" y="76"/>
                  </a:lnTo>
                  <a:lnTo>
                    <a:pt x="57" y="69"/>
                  </a:lnTo>
                  <a:lnTo>
                    <a:pt x="57" y="59"/>
                  </a:lnTo>
                  <a:lnTo>
                    <a:pt x="58" y="49"/>
                  </a:lnTo>
                  <a:lnTo>
                    <a:pt x="57" y="44"/>
                  </a:lnTo>
                  <a:lnTo>
                    <a:pt x="64" y="35"/>
                  </a:lnTo>
                  <a:lnTo>
                    <a:pt x="64" y="194"/>
                  </a:lnTo>
                  <a:lnTo>
                    <a:pt x="190" y="19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>
              <a:normAutofit fontScale="5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63" name="Rectangle 9">
              <a:extLst>
                <a:ext uri="{FF2B5EF4-FFF2-40B4-BE49-F238E27FC236}">
                  <a16:creationId xmlns:a16="http://schemas.microsoft.com/office/drawing/2014/main" id="{D8781ABD-F444-4ED1-B084-460CEE696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0" y="5300663"/>
              <a:ext cx="133350" cy="650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64" name="AutoShape 465">
              <a:extLst>
                <a:ext uri="{FF2B5EF4-FFF2-40B4-BE49-F238E27FC236}">
                  <a16:creationId xmlns:a16="http://schemas.microsoft.com/office/drawing/2014/main" id="{E4DA9D9A-BC4C-41CD-8217-EDA658C4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013" y="5167313"/>
              <a:ext cx="471487" cy="471487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>
                <a:defRPr/>
              </a:pPr>
              <a:endParaRPr lang="en-GB" sz="899">
                <a:solidFill>
                  <a:srgbClr val="FFFF00"/>
                </a:solidFill>
              </a:endParaRPr>
            </a:p>
          </p:txBody>
        </p:sp>
        <p:sp>
          <p:nvSpPr>
            <p:cNvPr id="165" name="Freeform 22">
              <a:extLst>
                <a:ext uri="{FF2B5EF4-FFF2-40B4-BE49-F238E27FC236}">
                  <a16:creationId xmlns:a16="http://schemas.microsoft.com/office/drawing/2014/main" id="{B58272A0-219B-4A1B-836C-5BA69D3C2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813" y="5229225"/>
              <a:ext cx="369887" cy="347663"/>
            </a:xfrm>
            <a:custGeom>
              <a:avLst/>
              <a:gdLst>
                <a:gd name="T0" fmla="*/ 704 w 865"/>
                <a:gd name="T1" fmla="*/ 0 h 721"/>
                <a:gd name="T2" fmla="*/ 146 w 865"/>
                <a:gd name="T3" fmla="*/ 0 h 721"/>
                <a:gd name="T4" fmla="*/ 0 w 865"/>
                <a:gd name="T5" fmla="*/ 299 h 721"/>
                <a:gd name="T6" fmla="*/ 99 w 865"/>
                <a:gd name="T7" fmla="*/ 299 h 721"/>
                <a:gd name="T8" fmla="*/ 99 w 865"/>
                <a:gd name="T9" fmla="*/ 718 h 721"/>
                <a:gd name="T10" fmla="*/ 754 w 865"/>
                <a:gd name="T11" fmla="*/ 721 h 721"/>
                <a:gd name="T12" fmla="*/ 754 w 865"/>
                <a:gd name="T13" fmla="*/ 299 h 721"/>
                <a:gd name="T14" fmla="*/ 865 w 865"/>
                <a:gd name="T15" fmla="*/ 299 h 721"/>
                <a:gd name="T16" fmla="*/ 704 w 865"/>
                <a:gd name="T17" fmla="*/ 0 h 7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5"/>
                <a:gd name="T28" fmla="*/ 0 h 721"/>
                <a:gd name="T29" fmla="*/ 865 w 865"/>
                <a:gd name="T30" fmla="*/ 721 h 7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5" h="721">
                  <a:moveTo>
                    <a:pt x="704" y="0"/>
                  </a:moveTo>
                  <a:lnTo>
                    <a:pt x="146" y="0"/>
                  </a:lnTo>
                  <a:lnTo>
                    <a:pt x="0" y="299"/>
                  </a:lnTo>
                  <a:lnTo>
                    <a:pt x="99" y="299"/>
                  </a:lnTo>
                  <a:lnTo>
                    <a:pt x="99" y="718"/>
                  </a:lnTo>
                  <a:lnTo>
                    <a:pt x="754" y="721"/>
                  </a:lnTo>
                  <a:lnTo>
                    <a:pt x="754" y="299"/>
                  </a:lnTo>
                  <a:lnTo>
                    <a:pt x="865" y="299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>
              <a:normAutofit fontScale="70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66" name="Rechteck 311">
              <a:extLst>
                <a:ext uri="{FF2B5EF4-FFF2-40B4-BE49-F238E27FC236}">
                  <a16:creationId xmlns:a16="http://schemas.microsoft.com/office/drawing/2014/main" id="{2789B480-7534-4BDF-B6FC-BE221E606AD8}"/>
                </a:ext>
              </a:extLst>
            </p:cNvPr>
            <p:cNvSpPr/>
            <p:nvPr/>
          </p:nvSpPr>
          <p:spPr bwMode="auto">
            <a:xfrm>
              <a:off x="6543675" y="5373688"/>
              <a:ext cx="279400" cy="2016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normAutofit fontScale="25000" lnSpcReduction="20000"/>
            </a:bodyPr>
            <a:lstStyle/>
            <a:p>
              <a:pPr>
                <a:defRPr/>
              </a:pPr>
              <a:endParaRPr lang="de-DE" sz="1798">
                <a:solidFill>
                  <a:srgbClr val="000000"/>
                </a:solidFill>
              </a:endParaRPr>
            </a:p>
          </p:txBody>
        </p:sp>
        <p:sp>
          <p:nvSpPr>
            <p:cNvPr id="167" name="Rectangle 23">
              <a:extLst>
                <a:ext uri="{FF2B5EF4-FFF2-40B4-BE49-F238E27FC236}">
                  <a16:creationId xmlns:a16="http://schemas.microsoft.com/office/drawing/2014/main" id="{BD7CFC18-38AC-4560-A25D-C08ABEA72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413" y="5457825"/>
              <a:ext cx="15875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68" name="Rectangle 24">
              <a:extLst>
                <a:ext uri="{FF2B5EF4-FFF2-40B4-BE49-F238E27FC236}">
                  <a16:creationId xmlns:a16="http://schemas.microsoft.com/office/drawing/2014/main" id="{8771E94E-69AA-4B57-8B0E-99114EF04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413" y="5492750"/>
              <a:ext cx="15875" cy="30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69" name="Rectangle 25">
              <a:extLst>
                <a:ext uri="{FF2B5EF4-FFF2-40B4-BE49-F238E27FC236}">
                  <a16:creationId xmlns:a16="http://schemas.microsoft.com/office/drawing/2014/main" id="{585FBF89-2987-4937-9F9F-4A63F1E06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7013" y="5457825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0" name="Rectangle 26">
              <a:extLst>
                <a:ext uri="{FF2B5EF4-FFF2-40B4-BE49-F238E27FC236}">
                  <a16:creationId xmlns:a16="http://schemas.microsoft.com/office/drawing/2014/main" id="{E764A597-AC88-436B-B437-3C075A20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7013" y="5492750"/>
              <a:ext cx="17462" cy="30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1" name="Rectangle 27">
              <a:extLst>
                <a:ext uri="{FF2B5EF4-FFF2-40B4-BE49-F238E27FC236}">
                  <a16:creationId xmlns:a16="http://schemas.microsoft.com/office/drawing/2014/main" id="{B3F9402D-6378-4F8F-85B5-2CC1D4995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0688" y="5457825"/>
              <a:ext cx="15875" cy="285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2" name="Rectangle 28">
              <a:extLst>
                <a:ext uri="{FF2B5EF4-FFF2-40B4-BE49-F238E27FC236}">
                  <a16:creationId xmlns:a16="http://schemas.microsoft.com/office/drawing/2014/main" id="{6D7C90A5-711F-43C7-A0C1-FFF709FC8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0688" y="5492750"/>
              <a:ext cx="15875" cy="30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3" name="Rectangle 29">
              <a:extLst>
                <a:ext uri="{FF2B5EF4-FFF2-40B4-BE49-F238E27FC236}">
                  <a16:creationId xmlns:a16="http://schemas.microsoft.com/office/drawing/2014/main" id="{B3EC88B9-E225-4C67-811A-5BB7EBFF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288" y="5457825"/>
              <a:ext cx="17462" cy="28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4" name="Rectangle 30">
              <a:extLst>
                <a:ext uri="{FF2B5EF4-FFF2-40B4-BE49-F238E27FC236}">
                  <a16:creationId xmlns:a16="http://schemas.microsoft.com/office/drawing/2014/main" id="{D2258241-76B4-4878-AF52-F0E0B0C6B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288" y="5492750"/>
              <a:ext cx="17462" cy="30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5" name="Rectangle 31">
              <a:extLst>
                <a:ext uri="{FF2B5EF4-FFF2-40B4-BE49-F238E27FC236}">
                  <a16:creationId xmlns:a16="http://schemas.microsoft.com/office/drawing/2014/main" id="{DB37FED3-CD27-4A26-9AA9-4AC3B2DB7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663" y="5205413"/>
              <a:ext cx="33337" cy="74612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6" name="Rectangle 32">
              <a:extLst>
                <a:ext uri="{FF2B5EF4-FFF2-40B4-BE49-F238E27FC236}">
                  <a16:creationId xmlns:a16="http://schemas.microsoft.com/office/drawing/2014/main" id="{A71B677E-DA2F-427F-8AF5-4ADE47D3E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313" y="5197475"/>
              <a:ext cx="46037" cy="11113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7" name="Rectangle 33">
              <a:extLst>
                <a:ext uri="{FF2B5EF4-FFF2-40B4-BE49-F238E27FC236}">
                  <a16:creationId xmlns:a16="http://schemas.microsoft.com/office/drawing/2014/main" id="{2CD0B584-CC52-4B87-ADF2-C864271FA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5465763"/>
              <a:ext cx="60325" cy="106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8" name="Rectangle 34">
              <a:extLst>
                <a:ext uri="{FF2B5EF4-FFF2-40B4-BE49-F238E27FC236}">
                  <a16:creationId xmlns:a16="http://schemas.microsoft.com/office/drawing/2014/main" id="{7E71C563-C06C-46D3-8A4B-F349F23B3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4325" y="5478463"/>
              <a:ext cx="33338" cy="38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79" name="Freeform 35">
              <a:extLst>
                <a:ext uri="{FF2B5EF4-FFF2-40B4-BE49-F238E27FC236}">
                  <a16:creationId xmlns:a16="http://schemas.microsoft.com/office/drawing/2014/main" id="{9BAA2CD8-DC16-47EF-81EB-2E760BA02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5532438"/>
              <a:ext cx="14287" cy="14287"/>
            </a:xfrm>
            <a:custGeom>
              <a:avLst/>
              <a:gdLst>
                <a:gd name="T0" fmla="*/ 2147483647 w 31"/>
                <a:gd name="T1" fmla="*/ 2147483647 h 31"/>
                <a:gd name="T2" fmla="*/ 2147483647 w 31"/>
                <a:gd name="T3" fmla="*/ 2147483647 h 31"/>
                <a:gd name="T4" fmla="*/ 2147483647 w 31"/>
                <a:gd name="T5" fmla="*/ 2147483647 h 31"/>
                <a:gd name="T6" fmla="*/ 2147483647 w 31"/>
                <a:gd name="T7" fmla="*/ 2147483647 h 31"/>
                <a:gd name="T8" fmla="*/ 2147483647 w 31"/>
                <a:gd name="T9" fmla="*/ 2147483647 h 31"/>
                <a:gd name="T10" fmla="*/ 2147483647 w 31"/>
                <a:gd name="T11" fmla="*/ 2147483647 h 31"/>
                <a:gd name="T12" fmla="*/ 2147483647 w 31"/>
                <a:gd name="T13" fmla="*/ 2147483647 h 31"/>
                <a:gd name="T14" fmla="*/ 2147483647 w 31"/>
                <a:gd name="T15" fmla="*/ 2147483647 h 31"/>
                <a:gd name="T16" fmla="*/ 2147483647 w 31"/>
                <a:gd name="T17" fmla="*/ 0 h 31"/>
                <a:gd name="T18" fmla="*/ 2147483647 w 31"/>
                <a:gd name="T19" fmla="*/ 2147483647 h 31"/>
                <a:gd name="T20" fmla="*/ 2147483647 w 31"/>
                <a:gd name="T21" fmla="*/ 2147483647 h 31"/>
                <a:gd name="T22" fmla="*/ 2147483647 w 31"/>
                <a:gd name="T23" fmla="*/ 2147483647 h 31"/>
                <a:gd name="T24" fmla="*/ 0 w 31"/>
                <a:gd name="T25" fmla="*/ 2147483647 h 31"/>
                <a:gd name="T26" fmla="*/ 2147483647 w 31"/>
                <a:gd name="T27" fmla="*/ 2147483647 h 31"/>
                <a:gd name="T28" fmla="*/ 2147483647 w 31"/>
                <a:gd name="T29" fmla="*/ 2147483647 h 31"/>
                <a:gd name="T30" fmla="*/ 2147483647 w 31"/>
                <a:gd name="T31" fmla="*/ 2147483647 h 31"/>
                <a:gd name="T32" fmla="*/ 2147483647 w 31"/>
                <a:gd name="T33" fmla="*/ 2147483647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16" y="31"/>
                  </a:moveTo>
                  <a:lnTo>
                    <a:pt x="22" y="30"/>
                  </a:lnTo>
                  <a:lnTo>
                    <a:pt x="27" y="26"/>
                  </a:lnTo>
                  <a:lnTo>
                    <a:pt x="30" y="22"/>
                  </a:lnTo>
                  <a:lnTo>
                    <a:pt x="31" y="16"/>
                  </a:lnTo>
                  <a:lnTo>
                    <a:pt x="30" y="9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22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hu-HU" sz="1399"/>
            </a:p>
          </p:txBody>
        </p:sp>
        <p:sp>
          <p:nvSpPr>
            <p:cNvPr id="180" name="Freeform 36">
              <a:extLst>
                <a:ext uri="{FF2B5EF4-FFF2-40B4-BE49-F238E27FC236}">
                  <a16:creationId xmlns:a16="http://schemas.microsoft.com/office/drawing/2014/main" id="{613CC632-D62E-4382-8A29-C52103435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5259388"/>
              <a:ext cx="55563" cy="104775"/>
            </a:xfrm>
            <a:custGeom>
              <a:avLst/>
              <a:gdLst>
                <a:gd name="T0" fmla="*/ 130 w 130"/>
                <a:gd name="T1" fmla="*/ 220 h 220"/>
                <a:gd name="T2" fmla="*/ 130 w 130"/>
                <a:gd name="T3" fmla="*/ 58 h 220"/>
                <a:gd name="T4" fmla="*/ 68 w 130"/>
                <a:gd name="T5" fmla="*/ 0 h 220"/>
                <a:gd name="T6" fmla="*/ 0 w 130"/>
                <a:gd name="T7" fmla="*/ 58 h 220"/>
                <a:gd name="T8" fmla="*/ 0 w 130"/>
                <a:gd name="T9" fmla="*/ 220 h 220"/>
                <a:gd name="T10" fmla="*/ 130 w 130"/>
                <a:gd name="T11" fmla="*/ 22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220"/>
                <a:gd name="T20" fmla="*/ 130 w 130"/>
                <a:gd name="T21" fmla="*/ 220 h 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220">
                  <a:moveTo>
                    <a:pt x="130" y="220"/>
                  </a:moveTo>
                  <a:lnTo>
                    <a:pt x="130" y="58"/>
                  </a:lnTo>
                  <a:lnTo>
                    <a:pt x="68" y="0"/>
                  </a:lnTo>
                  <a:lnTo>
                    <a:pt x="0" y="58"/>
                  </a:lnTo>
                  <a:lnTo>
                    <a:pt x="0" y="220"/>
                  </a:lnTo>
                  <a:lnTo>
                    <a:pt x="130" y="2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81" name="Rectangle 37">
              <a:extLst>
                <a:ext uri="{FF2B5EF4-FFF2-40B4-BE49-F238E27FC236}">
                  <a16:creationId xmlns:a16="http://schemas.microsoft.com/office/drawing/2014/main" id="{275774D4-1074-4E95-BFC8-214EDAA52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5294313"/>
              <a:ext cx="14288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2" name="Rectangle 38">
              <a:extLst>
                <a:ext uri="{FF2B5EF4-FFF2-40B4-BE49-F238E27FC236}">
                  <a16:creationId xmlns:a16="http://schemas.microsoft.com/office/drawing/2014/main" id="{BF2510DF-D313-45CC-A5ED-C0841C985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5326063"/>
              <a:ext cx="14288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3" name="Rectangle 39">
              <a:extLst>
                <a:ext uri="{FF2B5EF4-FFF2-40B4-BE49-F238E27FC236}">
                  <a16:creationId xmlns:a16="http://schemas.microsoft.com/office/drawing/2014/main" id="{BC911CA3-12F7-4042-85BB-495395363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1000" y="5294313"/>
              <a:ext cx="15875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4" name="Rectangle 40">
              <a:extLst>
                <a:ext uri="{FF2B5EF4-FFF2-40B4-BE49-F238E27FC236}">
                  <a16:creationId xmlns:a16="http://schemas.microsoft.com/office/drawing/2014/main" id="{7F19859E-A3D6-47AF-8F31-2200947C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1000" y="5326063"/>
              <a:ext cx="15875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5" name="Freeform 41">
              <a:extLst>
                <a:ext uri="{FF2B5EF4-FFF2-40B4-BE49-F238E27FC236}">
                  <a16:creationId xmlns:a16="http://schemas.microsoft.com/office/drawing/2014/main" id="{35277F68-2926-4057-BFF6-1EACD9D22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5259388"/>
              <a:ext cx="53975" cy="104775"/>
            </a:xfrm>
            <a:custGeom>
              <a:avLst/>
              <a:gdLst>
                <a:gd name="T0" fmla="*/ 129 w 129"/>
                <a:gd name="T1" fmla="*/ 216 h 216"/>
                <a:gd name="T2" fmla="*/ 129 w 129"/>
                <a:gd name="T3" fmla="*/ 54 h 216"/>
                <a:gd name="T4" fmla="*/ 68 w 129"/>
                <a:gd name="T5" fmla="*/ 0 h 216"/>
                <a:gd name="T6" fmla="*/ 0 w 129"/>
                <a:gd name="T7" fmla="*/ 54 h 216"/>
                <a:gd name="T8" fmla="*/ 0 w 129"/>
                <a:gd name="T9" fmla="*/ 216 h 216"/>
                <a:gd name="T10" fmla="*/ 129 w 129"/>
                <a:gd name="T11" fmla="*/ 216 h 2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216"/>
                <a:gd name="T20" fmla="*/ 129 w 129"/>
                <a:gd name="T21" fmla="*/ 216 h 2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216">
                  <a:moveTo>
                    <a:pt x="129" y="216"/>
                  </a:moveTo>
                  <a:lnTo>
                    <a:pt x="129" y="54"/>
                  </a:lnTo>
                  <a:lnTo>
                    <a:pt x="68" y="0"/>
                  </a:lnTo>
                  <a:lnTo>
                    <a:pt x="0" y="54"/>
                  </a:lnTo>
                  <a:lnTo>
                    <a:pt x="0" y="216"/>
                  </a:lnTo>
                  <a:lnTo>
                    <a:pt x="129" y="2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>
              <a:normAutofit fontScale="25000" lnSpcReduction="20000"/>
            </a:bodyPr>
            <a:lstStyle/>
            <a:p>
              <a:pPr>
                <a:defRPr/>
              </a:pPr>
              <a:endParaRPr lang="de-DE" sz="1399">
                <a:solidFill>
                  <a:srgbClr val="000000"/>
                </a:solidFill>
              </a:endParaRPr>
            </a:p>
          </p:txBody>
        </p:sp>
        <p:sp>
          <p:nvSpPr>
            <p:cNvPr id="186" name="Rectangle 42">
              <a:extLst>
                <a:ext uri="{FF2B5EF4-FFF2-40B4-BE49-F238E27FC236}">
                  <a16:creationId xmlns:a16="http://schemas.microsoft.com/office/drawing/2014/main" id="{D9639D1E-906E-4A27-AA7E-DBD3C812E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050" y="5294313"/>
              <a:ext cx="15875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7" name="Rectangle 43">
              <a:extLst>
                <a:ext uri="{FF2B5EF4-FFF2-40B4-BE49-F238E27FC236}">
                  <a16:creationId xmlns:a16="http://schemas.microsoft.com/office/drawing/2014/main" id="{B63B8323-0959-434C-A93B-DD6ED61DA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050" y="5326063"/>
              <a:ext cx="15875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8" name="Rectangle 44">
              <a:extLst>
                <a:ext uri="{FF2B5EF4-FFF2-40B4-BE49-F238E27FC236}">
                  <a16:creationId xmlns:a16="http://schemas.microsoft.com/office/drawing/2014/main" id="{1C5C59C1-7AB5-43DF-BB88-1604EB307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413" y="5294313"/>
              <a:ext cx="15875" cy="2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89" name="Rectangle 45">
              <a:extLst>
                <a:ext uri="{FF2B5EF4-FFF2-40B4-BE49-F238E27FC236}">
                  <a16:creationId xmlns:a16="http://schemas.microsoft.com/office/drawing/2014/main" id="{4B684DA1-B025-4FF5-A994-6702799F3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413" y="5326063"/>
              <a:ext cx="15875" cy="2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 fontScale="25000" lnSpcReduction="20000"/>
            </a:bodyPr>
            <a:lstStyle/>
            <a:p>
              <a:endParaRPr lang="en-GB" sz="1798">
                <a:solidFill>
                  <a:srgbClr val="000000"/>
                </a:solidFill>
              </a:endParaRPr>
            </a:p>
          </p:txBody>
        </p:sp>
        <p:sp>
          <p:nvSpPr>
            <p:cNvPr id="190" name="Abgerundetes Rechteck 532">
              <a:extLst>
                <a:ext uri="{FF2B5EF4-FFF2-40B4-BE49-F238E27FC236}">
                  <a16:creationId xmlns:a16="http://schemas.microsoft.com/office/drawing/2014/main" id="{749D3B8C-C28E-497F-A024-D8BF8A409345}"/>
                </a:ext>
              </a:extLst>
            </p:cNvPr>
            <p:cNvSpPr/>
            <p:nvPr/>
          </p:nvSpPr>
          <p:spPr bwMode="auto">
            <a:xfrm>
              <a:off x="5062538" y="4065588"/>
              <a:ext cx="3725862" cy="1871662"/>
            </a:xfrm>
            <a:prstGeom prst="roundRect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normAutofit/>
            </a:bodyPr>
            <a:lstStyle/>
            <a:p>
              <a:pPr>
                <a:defRPr/>
              </a:pPr>
              <a:endParaRPr lang="de-DE" sz="1798" dirty="0">
                <a:solidFill>
                  <a:srgbClr val="000000"/>
                </a:solidFill>
              </a:endParaRPr>
            </a:p>
          </p:txBody>
        </p:sp>
        <p:sp>
          <p:nvSpPr>
            <p:cNvPr id="191" name="Textfeld 533">
              <a:extLst>
                <a:ext uri="{FF2B5EF4-FFF2-40B4-BE49-F238E27FC236}">
                  <a16:creationId xmlns:a16="http://schemas.microsoft.com/office/drawing/2014/main" id="{E068F92E-6695-4600-80C6-0ECC5A151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062" y="5768975"/>
              <a:ext cx="2295525" cy="3016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hu-HU" sz="1200" dirty="0">
                  <a:solidFill>
                    <a:srgbClr val="000000"/>
                  </a:solidFill>
                </a:rPr>
                <a:t>Megújuló hidrogén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92" name="Gerade Verbindung mit Pfeil 539">
              <a:extLst>
                <a:ext uri="{FF2B5EF4-FFF2-40B4-BE49-F238E27FC236}">
                  <a16:creationId xmlns:a16="http://schemas.microsoft.com/office/drawing/2014/main" id="{E193595E-F2C5-4AFE-AD9F-C81F9D7098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08400" y="2947988"/>
              <a:ext cx="287338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Rectangle 33">
              <a:extLst>
                <a:ext uri="{FF2B5EF4-FFF2-40B4-BE49-F238E27FC236}">
                  <a16:creationId xmlns:a16="http://schemas.microsoft.com/office/drawing/2014/main" id="{7BAF6548-D2C3-4B74-BA0E-7BDBF27D4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763" y="3532188"/>
              <a:ext cx="2143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7500" lnSpcReduction="20000"/>
            </a:bodyPr>
            <a:lstStyle/>
            <a:p>
              <a:pPr>
                <a:lnSpc>
                  <a:spcPct val="100000"/>
                </a:lnSpc>
              </a:pPr>
              <a:r>
                <a:rPr lang="de-DE" sz="899">
                  <a:solidFill>
                    <a:srgbClr val="000000"/>
                  </a:solidFill>
                </a:rPr>
                <a:t>CO</a:t>
              </a:r>
              <a:r>
                <a:rPr lang="de-DE" sz="899" baseline="-25000">
                  <a:solidFill>
                    <a:srgbClr val="000000"/>
                  </a:solidFill>
                </a:rPr>
                <a:t>2</a:t>
              </a:r>
            </a:p>
          </p:txBody>
        </p:sp>
        <p:grpSp>
          <p:nvGrpSpPr>
            <p:cNvPr id="194" name="Gruppieren 16">
              <a:extLst>
                <a:ext uri="{FF2B5EF4-FFF2-40B4-BE49-F238E27FC236}">
                  <a16:creationId xmlns:a16="http://schemas.microsoft.com/office/drawing/2014/main" id="{D5C4F577-EF9A-4919-96AE-1DCAA73EC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8113" y="3414713"/>
              <a:ext cx="471487" cy="471487"/>
              <a:chOff x="-904875" y="2195513"/>
              <a:chExt cx="471488" cy="471487"/>
            </a:xfrm>
          </p:grpSpPr>
          <p:sp>
            <p:nvSpPr>
              <p:cNvPr id="206" name="Freeform 28">
                <a:extLst>
                  <a:ext uri="{FF2B5EF4-FFF2-40B4-BE49-F238E27FC236}">
                    <a16:creationId xmlns:a16="http://schemas.microsoft.com/office/drawing/2014/main" id="{BEE2269B-04F7-4299-AD42-273A0DD6F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04875" y="2195513"/>
                <a:ext cx="471488" cy="471487"/>
              </a:xfrm>
              <a:custGeom>
                <a:avLst/>
                <a:gdLst>
                  <a:gd name="T0" fmla="*/ 502 w 4009"/>
                  <a:gd name="T1" fmla="*/ 0 h 4008"/>
                  <a:gd name="T2" fmla="*/ 0 w 4009"/>
                  <a:gd name="T3" fmla="*/ 501 h 4008"/>
                  <a:gd name="T4" fmla="*/ 0 w 4009"/>
                  <a:gd name="T5" fmla="*/ 3507 h 4008"/>
                  <a:gd name="T6" fmla="*/ 502 w 4009"/>
                  <a:gd name="T7" fmla="*/ 4008 h 4008"/>
                  <a:gd name="T8" fmla="*/ 3508 w 4009"/>
                  <a:gd name="T9" fmla="*/ 4008 h 4008"/>
                  <a:gd name="T10" fmla="*/ 4009 w 4009"/>
                  <a:gd name="T11" fmla="*/ 3507 h 4008"/>
                  <a:gd name="T12" fmla="*/ 4009 w 4009"/>
                  <a:gd name="T13" fmla="*/ 501 h 4008"/>
                  <a:gd name="T14" fmla="*/ 3508 w 4009"/>
                  <a:gd name="T15" fmla="*/ 0 h 4008"/>
                  <a:gd name="T16" fmla="*/ 502 w 4009"/>
                  <a:gd name="T17" fmla="*/ 0 h 4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9" h="4008">
                    <a:moveTo>
                      <a:pt x="502" y="0"/>
                    </a:moveTo>
                    <a:cubicBezTo>
                      <a:pt x="225" y="0"/>
                      <a:pt x="0" y="224"/>
                      <a:pt x="0" y="501"/>
                    </a:cubicBezTo>
                    <a:lnTo>
                      <a:pt x="0" y="3507"/>
                    </a:lnTo>
                    <a:cubicBezTo>
                      <a:pt x="0" y="3784"/>
                      <a:pt x="225" y="4008"/>
                      <a:pt x="502" y="4008"/>
                    </a:cubicBezTo>
                    <a:lnTo>
                      <a:pt x="3508" y="4008"/>
                    </a:lnTo>
                    <a:cubicBezTo>
                      <a:pt x="3784" y="4008"/>
                      <a:pt x="4009" y="3784"/>
                      <a:pt x="4009" y="3507"/>
                    </a:cubicBezTo>
                    <a:lnTo>
                      <a:pt x="4009" y="501"/>
                    </a:lnTo>
                    <a:cubicBezTo>
                      <a:pt x="4009" y="224"/>
                      <a:pt x="3784" y="0"/>
                      <a:pt x="3508" y="0"/>
                    </a:cubicBezTo>
                    <a:lnTo>
                      <a:pt x="50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>
                      <a:lumMod val="50000"/>
                    </a:schemeClr>
                  </a:gs>
                  <a:gs pos="100000">
                    <a:srgbClr val="0000FF"/>
                  </a:gs>
                </a:gsLst>
                <a:lin ang="0" scaled="1"/>
              </a:gradFill>
              <a:ln w="12700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endParaRPr lang="de-DE" sz="13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Text Box 53">
                <a:extLst>
                  <a:ext uri="{FF2B5EF4-FFF2-40B4-BE49-F238E27FC236}">
                    <a16:creationId xmlns:a16="http://schemas.microsoft.com/office/drawing/2014/main" id="{8D91B5C2-7A31-422A-AD91-37FBE41D4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87400" y="2351088"/>
                <a:ext cx="247650" cy="1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50195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9B9B9B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rmAutofit fontScale="77500" lnSpcReduction="20000"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</a:pPr>
                <a:r>
                  <a:rPr lang="de-DE" sz="899">
                    <a:solidFill>
                      <a:srgbClr val="FFFFFF"/>
                    </a:solidFill>
                  </a:rPr>
                  <a:t>SNG</a:t>
                </a:r>
              </a:p>
            </p:txBody>
          </p:sp>
        </p:grpSp>
        <p:grpSp>
          <p:nvGrpSpPr>
            <p:cNvPr id="195" name="Gruppieren 3">
              <a:extLst>
                <a:ext uri="{FF2B5EF4-FFF2-40B4-BE49-F238E27FC236}">
                  <a16:creationId xmlns:a16="http://schemas.microsoft.com/office/drawing/2014/main" id="{58FAA1E9-D10B-44E8-AEC1-044F4DE61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900" y="3416300"/>
              <a:ext cx="469900" cy="469900"/>
              <a:chOff x="-914400" y="1462088"/>
              <a:chExt cx="469900" cy="469900"/>
            </a:xfrm>
          </p:grpSpPr>
          <p:grpSp>
            <p:nvGrpSpPr>
              <p:cNvPr id="201" name="Group 29">
                <a:extLst>
                  <a:ext uri="{FF2B5EF4-FFF2-40B4-BE49-F238E27FC236}">
                    <a16:creationId xmlns:a16="http://schemas.microsoft.com/office/drawing/2014/main" id="{3EC8C5C3-FC67-4C25-ACFD-0162A7A902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914400" y="1462088"/>
                <a:ext cx="469900" cy="469900"/>
                <a:chOff x="4404" y="727"/>
                <a:chExt cx="280" cy="280"/>
              </a:xfrm>
            </p:grpSpPr>
            <p:sp>
              <p:nvSpPr>
                <p:cNvPr id="204" name="Freeform 30">
                  <a:extLst>
                    <a:ext uri="{FF2B5EF4-FFF2-40B4-BE49-F238E27FC236}">
                      <a16:creationId xmlns:a16="http://schemas.microsoft.com/office/drawing/2014/main" id="{8D602C38-75CC-49C1-8DFB-334ACB7C3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4" y="727"/>
                  <a:ext cx="280" cy="280"/>
                </a:xfrm>
                <a:custGeom>
                  <a:avLst/>
                  <a:gdLst>
                    <a:gd name="T0" fmla="*/ 0 w 2004"/>
                    <a:gd name="T1" fmla="*/ 0 h 2004"/>
                    <a:gd name="T2" fmla="*/ 0 w 2004"/>
                    <a:gd name="T3" fmla="*/ 0 h 2004"/>
                    <a:gd name="T4" fmla="*/ 0 w 2004"/>
                    <a:gd name="T5" fmla="*/ 0 h 2004"/>
                    <a:gd name="T6" fmla="*/ 0 w 2004"/>
                    <a:gd name="T7" fmla="*/ 0 h 2004"/>
                    <a:gd name="T8" fmla="*/ 0 w 2004"/>
                    <a:gd name="T9" fmla="*/ 0 h 2004"/>
                    <a:gd name="T10" fmla="*/ 0 w 2004"/>
                    <a:gd name="T11" fmla="*/ 0 h 2004"/>
                    <a:gd name="T12" fmla="*/ 0 w 2004"/>
                    <a:gd name="T13" fmla="*/ 0 h 2004"/>
                    <a:gd name="T14" fmla="*/ 0 w 2004"/>
                    <a:gd name="T15" fmla="*/ 0 h 2004"/>
                    <a:gd name="T16" fmla="*/ 0 w 2004"/>
                    <a:gd name="T17" fmla="*/ 0 h 200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004" h="2004">
                      <a:moveTo>
                        <a:pt x="250" y="0"/>
                      </a:moveTo>
                      <a:cubicBezTo>
                        <a:pt x="112" y="0"/>
                        <a:pt x="0" y="112"/>
                        <a:pt x="0" y="251"/>
                      </a:cubicBezTo>
                      <a:lnTo>
                        <a:pt x="0" y="1754"/>
                      </a:lnTo>
                      <a:cubicBezTo>
                        <a:pt x="0" y="1892"/>
                        <a:pt x="112" y="2004"/>
                        <a:pt x="250" y="2004"/>
                      </a:cubicBezTo>
                      <a:lnTo>
                        <a:pt x="1753" y="2004"/>
                      </a:lnTo>
                      <a:cubicBezTo>
                        <a:pt x="1892" y="2004"/>
                        <a:pt x="2004" y="1892"/>
                        <a:pt x="2004" y="1754"/>
                      </a:cubicBezTo>
                      <a:lnTo>
                        <a:pt x="2004" y="251"/>
                      </a:lnTo>
                      <a:cubicBezTo>
                        <a:pt x="2004" y="112"/>
                        <a:pt x="1892" y="0"/>
                        <a:pt x="1753" y="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CC66"/>
                    </a:gs>
                    <a:gs pos="100000">
                      <a:srgbClr val="99CC00"/>
                    </a:gs>
                  </a:gsLst>
                  <a:lin ang="0" scaled="1"/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normAutofit lnSpcReduction="10000"/>
                </a:bodyPr>
                <a:lstStyle/>
                <a:p>
                  <a:endParaRPr lang="hu-HU" sz="1399"/>
                </a:p>
              </p:txBody>
            </p:sp>
            <p:sp>
              <p:nvSpPr>
                <p:cNvPr id="205" name="Freeform 31">
                  <a:extLst>
                    <a:ext uri="{FF2B5EF4-FFF2-40B4-BE49-F238E27FC236}">
                      <a16:creationId xmlns:a16="http://schemas.microsoft.com/office/drawing/2014/main" id="{63B9D7E5-305C-4505-A3F3-3F2147662C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4" y="727"/>
                  <a:ext cx="280" cy="280"/>
                </a:xfrm>
                <a:custGeom>
                  <a:avLst/>
                  <a:gdLst>
                    <a:gd name="T0" fmla="*/ 250 w 2004"/>
                    <a:gd name="T1" fmla="*/ 0 h 2004"/>
                    <a:gd name="T2" fmla="*/ 0 w 2004"/>
                    <a:gd name="T3" fmla="*/ 251 h 2004"/>
                    <a:gd name="T4" fmla="*/ 0 w 2004"/>
                    <a:gd name="T5" fmla="*/ 1754 h 2004"/>
                    <a:gd name="T6" fmla="*/ 250 w 2004"/>
                    <a:gd name="T7" fmla="*/ 2004 h 2004"/>
                    <a:gd name="T8" fmla="*/ 1753 w 2004"/>
                    <a:gd name="T9" fmla="*/ 2004 h 2004"/>
                    <a:gd name="T10" fmla="*/ 2004 w 2004"/>
                    <a:gd name="T11" fmla="*/ 1754 h 2004"/>
                    <a:gd name="T12" fmla="*/ 2004 w 2004"/>
                    <a:gd name="T13" fmla="*/ 251 h 2004"/>
                    <a:gd name="T14" fmla="*/ 1753 w 2004"/>
                    <a:gd name="T15" fmla="*/ 0 h 2004"/>
                    <a:gd name="T16" fmla="*/ 250 w 2004"/>
                    <a:gd name="T17" fmla="*/ 0 h 2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04" h="2004">
                      <a:moveTo>
                        <a:pt x="250" y="0"/>
                      </a:moveTo>
                      <a:cubicBezTo>
                        <a:pt x="112" y="0"/>
                        <a:pt x="0" y="112"/>
                        <a:pt x="0" y="251"/>
                      </a:cubicBezTo>
                      <a:lnTo>
                        <a:pt x="0" y="1754"/>
                      </a:lnTo>
                      <a:cubicBezTo>
                        <a:pt x="0" y="1892"/>
                        <a:pt x="112" y="2004"/>
                        <a:pt x="250" y="2004"/>
                      </a:cubicBezTo>
                      <a:lnTo>
                        <a:pt x="1753" y="2004"/>
                      </a:lnTo>
                      <a:cubicBezTo>
                        <a:pt x="1892" y="2004"/>
                        <a:pt x="2004" y="1892"/>
                        <a:pt x="2004" y="1754"/>
                      </a:cubicBezTo>
                      <a:lnTo>
                        <a:pt x="2004" y="251"/>
                      </a:lnTo>
                      <a:cubicBezTo>
                        <a:pt x="2004" y="112"/>
                        <a:pt x="1892" y="0"/>
                        <a:pt x="1753" y="0"/>
                      </a:cubicBezTo>
                      <a:lnTo>
                        <a:pt x="25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2D050"/>
                    </a:gs>
                    <a:gs pos="100000">
                      <a:schemeClr val="bg2">
                        <a:lumMod val="50000"/>
                      </a:schemeClr>
                    </a:gs>
                  </a:gsLst>
                  <a:lin ang="0" scaled="1"/>
                </a:gradFill>
                <a:ln w="12700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>
                  <a:normAutofit lnSpcReduction="10000"/>
                </a:bodyPr>
                <a:lstStyle/>
                <a:p>
                  <a:pPr>
                    <a:defRPr/>
                  </a:pPr>
                  <a:endParaRPr lang="de-DE" sz="1399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2" name="Rectangle 32">
                <a:extLst>
                  <a:ext uri="{FF2B5EF4-FFF2-40B4-BE49-F238E27FC236}">
                    <a16:creationId xmlns:a16="http://schemas.microsoft.com/office/drawing/2014/main" id="{EC0D0E69-9590-4016-99B0-4B0CE4462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49312" y="1676400"/>
                <a:ext cx="350837" cy="1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 fontScale="77500" lnSpcReduction="2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de-DE" sz="899">
                    <a:solidFill>
                      <a:srgbClr val="FFFFFF"/>
                    </a:solidFill>
                  </a:rPr>
                  <a:t>CH</a:t>
                </a:r>
                <a:r>
                  <a:rPr lang="de-DE" sz="899" baseline="-25000">
                    <a:solidFill>
                      <a:srgbClr val="FFFFFF"/>
                    </a:solidFill>
                  </a:rPr>
                  <a:t>4,Bio</a:t>
                </a:r>
              </a:p>
            </p:txBody>
          </p:sp>
          <p:sp>
            <p:nvSpPr>
              <p:cNvPr id="203" name="AutoShape 436">
                <a:extLst>
                  <a:ext uri="{FF2B5EF4-FFF2-40B4-BE49-F238E27FC236}">
                    <a16:creationId xmlns:a16="http://schemas.microsoft.com/office/drawing/2014/main" id="{F4A7983E-BB05-4692-96AB-2E5D9B8C7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87412" y="1571625"/>
                <a:ext cx="414337" cy="285750"/>
              </a:xfrm>
              <a:prstGeom prst="can">
                <a:avLst>
                  <a:gd name="adj" fmla="val 38273"/>
                </a:avLst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B9B9B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 fontScale="25000" lnSpcReduction="20000"/>
              </a:bodyPr>
              <a:lstStyle/>
              <a:p>
                <a:endParaRPr lang="hu-HU" sz="1399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96" name="Gerade Verbindung mit Pfeil 422">
              <a:extLst>
                <a:ext uri="{FF2B5EF4-FFF2-40B4-BE49-F238E27FC236}">
                  <a16:creationId xmlns:a16="http://schemas.microsoft.com/office/drawing/2014/main" id="{6B7FC2AD-C778-44D7-A87C-3B74CBBAE1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17600" y="3698875"/>
              <a:ext cx="287338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7" name="Text Box 99">
              <a:extLst>
                <a:ext uri="{FF2B5EF4-FFF2-40B4-BE49-F238E27FC236}">
                  <a16:creationId xmlns:a16="http://schemas.microsoft.com/office/drawing/2014/main" id="{A3B55B94-E654-4C1A-9B7F-43EBC7F87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750" y="4940756"/>
              <a:ext cx="482504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Villany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sp>
          <p:nvSpPr>
            <p:cNvPr id="198" name="Text Box 99">
              <a:extLst>
                <a:ext uri="{FF2B5EF4-FFF2-40B4-BE49-F238E27FC236}">
                  <a16:creationId xmlns:a16="http://schemas.microsoft.com/office/drawing/2014/main" id="{22656134-1DCE-46B4-86E3-FFC39F67D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8647" y="4932819"/>
              <a:ext cx="294953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Ipar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sp>
          <p:nvSpPr>
            <p:cNvPr id="199" name="Text Box 99">
              <a:extLst>
                <a:ext uri="{FF2B5EF4-FFF2-40B4-BE49-F238E27FC236}">
                  <a16:creationId xmlns:a16="http://schemas.microsoft.com/office/drawing/2014/main" id="{FE498C96-AF9F-4216-BEAF-38456F78A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0472" y="4932819"/>
              <a:ext cx="824328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Közlekedés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  <p:sp>
          <p:nvSpPr>
            <p:cNvPr id="200" name="Text Box 99">
              <a:extLst>
                <a:ext uri="{FF2B5EF4-FFF2-40B4-BE49-F238E27FC236}">
                  <a16:creationId xmlns:a16="http://schemas.microsoft.com/office/drawing/2014/main" id="{1EA2C98D-7F60-4666-9358-C2DB2C393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1255" y="4932819"/>
              <a:ext cx="397545" cy="215444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70000" lnSpcReduction="20000"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</a:pPr>
              <a:r>
                <a:rPr lang="hu-HU" sz="1399" dirty="0">
                  <a:solidFill>
                    <a:srgbClr val="000000"/>
                  </a:solidFill>
                  <a:latin typeface="Polo" pitchFamily="2" charset="0"/>
                </a:rPr>
                <a:t>Fűtés</a:t>
              </a:r>
              <a:endParaRPr lang="en-GB" sz="1399" dirty="0">
                <a:solidFill>
                  <a:srgbClr val="000000"/>
                </a:solidFill>
                <a:latin typeface="Polo" pitchFamily="2" charset="0"/>
              </a:endParaRPr>
            </a:p>
          </p:txBody>
        </p:sp>
      </p:grpSp>
      <p:grpSp>
        <p:nvGrpSpPr>
          <p:cNvPr id="391" name="Csoportba foglalás 390"/>
          <p:cNvGrpSpPr/>
          <p:nvPr/>
        </p:nvGrpSpPr>
        <p:grpSpPr>
          <a:xfrm>
            <a:off x="6115218" y="1752041"/>
            <a:ext cx="2615126" cy="2596175"/>
            <a:chOff x="6414433" y="1578665"/>
            <a:chExt cx="2617547" cy="2598579"/>
          </a:xfrm>
        </p:grpSpPr>
        <p:sp>
          <p:nvSpPr>
            <p:cNvPr id="372" name="Szövegdoboz 371"/>
            <p:cNvSpPr txBox="1"/>
            <p:nvPr/>
          </p:nvSpPr>
          <p:spPr>
            <a:xfrm>
              <a:off x="6414433" y="1578665"/>
              <a:ext cx="782074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Ausztria</a:t>
              </a:r>
            </a:p>
          </p:txBody>
        </p:sp>
        <p:sp>
          <p:nvSpPr>
            <p:cNvPr id="375" name="Szövegdoboz 374"/>
            <p:cNvSpPr txBox="1"/>
            <p:nvPr/>
          </p:nvSpPr>
          <p:spPr>
            <a:xfrm>
              <a:off x="6414433" y="1905517"/>
              <a:ext cx="1189493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Franciaország</a:t>
              </a:r>
            </a:p>
          </p:txBody>
        </p:sp>
        <p:sp>
          <p:nvSpPr>
            <p:cNvPr id="376" name="Szövegdoboz 375"/>
            <p:cNvSpPr txBox="1"/>
            <p:nvPr/>
          </p:nvSpPr>
          <p:spPr>
            <a:xfrm>
              <a:off x="6414433" y="2232369"/>
              <a:ext cx="1157176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Németország</a:t>
              </a:r>
            </a:p>
          </p:txBody>
        </p:sp>
        <p:sp>
          <p:nvSpPr>
            <p:cNvPr id="377" name="Szövegdoboz 376"/>
            <p:cNvSpPr txBox="1"/>
            <p:nvPr/>
          </p:nvSpPr>
          <p:spPr>
            <a:xfrm>
              <a:off x="6414433" y="2559221"/>
              <a:ext cx="872547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Hollandia</a:t>
              </a:r>
            </a:p>
          </p:txBody>
        </p:sp>
        <p:sp>
          <p:nvSpPr>
            <p:cNvPr id="378" name="Szövegdoboz 377"/>
            <p:cNvSpPr txBox="1"/>
            <p:nvPr/>
          </p:nvSpPr>
          <p:spPr>
            <a:xfrm>
              <a:off x="6414433" y="2886073"/>
              <a:ext cx="1018164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Svédország</a:t>
              </a:r>
            </a:p>
          </p:txBody>
        </p:sp>
        <p:sp>
          <p:nvSpPr>
            <p:cNvPr id="379" name="Szövegdoboz 378"/>
            <p:cNvSpPr txBox="1"/>
            <p:nvPr/>
          </p:nvSpPr>
          <p:spPr>
            <a:xfrm>
              <a:off x="6414433" y="3212925"/>
              <a:ext cx="567015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Svájc</a:t>
              </a:r>
            </a:p>
          </p:txBody>
        </p:sp>
        <p:sp>
          <p:nvSpPr>
            <p:cNvPr id="380" name="Szövegdoboz 379"/>
            <p:cNvSpPr txBox="1"/>
            <p:nvPr/>
          </p:nvSpPr>
          <p:spPr>
            <a:xfrm>
              <a:off x="6414433" y="3539777"/>
              <a:ext cx="782587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Belgium</a:t>
              </a:r>
            </a:p>
          </p:txBody>
        </p:sp>
        <p:sp>
          <p:nvSpPr>
            <p:cNvPr id="381" name="Szövegdoboz 380"/>
            <p:cNvSpPr txBox="1"/>
            <p:nvPr/>
          </p:nvSpPr>
          <p:spPr>
            <a:xfrm>
              <a:off x="6414433" y="3866628"/>
              <a:ext cx="1521507" cy="307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99" dirty="0"/>
                <a:t>Egyesült Királyság</a:t>
              </a:r>
            </a:p>
          </p:txBody>
        </p:sp>
        <p:sp>
          <p:nvSpPr>
            <p:cNvPr id="382" name="Szövegdoboz 381"/>
            <p:cNvSpPr txBox="1"/>
            <p:nvPr/>
          </p:nvSpPr>
          <p:spPr>
            <a:xfrm>
              <a:off x="8122116" y="1579138"/>
              <a:ext cx="664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4%</a:t>
              </a:r>
            </a:p>
          </p:txBody>
        </p:sp>
        <p:sp>
          <p:nvSpPr>
            <p:cNvPr id="383" name="Szövegdoboz 382"/>
            <p:cNvSpPr txBox="1"/>
            <p:nvPr/>
          </p:nvSpPr>
          <p:spPr>
            <a:xfrm>
              <a:off x="8122116" y="1906328"/>
              <a:ext cx="664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6%</a:t>
              </a:r>
            </a:p>
          </p:txBody>
        </p:sp>
        <p:sp>
          <p:nvSpPr>
            <p:cNvPr id="384" name="Szövegdoboz 383"/>
            <p:cNvSpPr txBox="1"/>
            <p:nvPr/>
          </p:nvSpPr>
          <p:spPr>
            <a:xfrm>
              <a:off x="8122116" y="2233518"/>
              <a:ext cx="733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10%</a:t>
              </a:r>
            </a:p>
          </p:txBody>
        </p:sp>
        <p:sp>
          <p:nvSpPr>
            <p:cNvPr id="385" name="Szövegdoboz 384"/>
            <p:cNvSpPr txBox="1"/>
            <p:nvPr/>
          </p:nvSpPr>
          <p:spPr>
            <a:xfrm>
              <a:off x="8122116" y="2560708"/>
              <a:ext cx="7864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12%</a:t>
              </a:r>
            </a:p>
          </p:txBody>
        </p:sp>
        <p:sp>
          <p:nvSpPr>
            <p:cNvPr id="386" name="Szövegdoboz 385"/>
            <p:cNvSpPr txBox="1"/>
            <p:nvPr/>
          </p:nvSpPr>
          <p:spPr>
            <a:xfrm>
              <a:off x="8122116" y="2887898"/>
              <a:ext cx="909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0,5%</a:t>
              </a:r>
            </a:p>
          </p:txBody>
        </p:sp>
        <p:sp>
          <p:nvSpPr>
            <p:cNvPr id="387" name="Szövegdoboz 386"/>
            <p:cNvSpPr txBox="1"/>
            <p:nvPr/>
          </p:nvSpPr>
          <p:spPr>
            <a:xfrm>
              <a:off x="8122116" y="3215088"/>
              <a:ext cx="664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5%</a:t>
              </a:r>
            </a:p>
          </p:txBody>
        </p:sp>
        <p:sp>
          <p:nvSpPr>
            <p:cNvPr id="388" name="Szövegdoboz 387"/>
            <p:cNvSpPr txBox="1"/>
            <p:nvPr/>
          </p:nvSpPr>
          <p:spPr>
            <a:xfrm>
              <a:off x="8122116" y="3542278"/>
              <a:ext cx="827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0,1%</a:t>
              </a:r>
            </a:p>
          </p:txBody>
        </p:sp>
        <p:sp>
          <p:nvSpPr>
            <p:cNvPr id="389" name="Szövegdoboz 388"/>
            <p:cNvSpPr txBox="1"/>
            <p:nvPr/>
          </p:nvSpPr>
          <p:spPr>
            <a:xfrm>
              <a:off x="8122116" y="3869467"/>
              <a:ext cx="8127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399" dirty="0"/>
                <a:t>&lt; 0,1%</a:t>
              </a:r>
            </a:p>
          </p:txBody>
        </p:sp>
      </p:grpSp>
      <p:sp>
        <p:nvSpPr>
          <p:cNvPr id="390" name="Szövegdoboz 389"/>
          <p:cNvSpPr txBox="1"/>
          <p:nvPr/>
        </p:nvSpPr>
        <p:spPr>
          <a:xfrm>
            <a:off x="5705791" y="1343671"/>
            <a:ext cx="3004004" cy="307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99" b="1" dirty="0"/>
              <a:t>H</a:t>
            </a:r>
            <a:r>
              <a:rPr lang="hu-HU" sz="1049" b="1" dirty="0"/>
              <a:t>2</a:t>
            </a:r>
            <a:r>
              <a:rPr lang="hu-HU" sz="1399" b="1" dirty="0"/>
              <a:t> tartalomra vonatkozó határértékek </a:t>
            </a:r>
          </a:p>
        </p:txBody>
      </p:sp>
      <p:cxnSp>
        <p:nvCxnSpPr>
          <p:cNvPr id="393" name="Egyenes összekötő 392"/>
          <p:cNvCxnSpPr/>
          <p:nvPr/>
        </p:nvCxnSpPr>
        <p:spPr>
          <a:xfrm>
            <a:off x="5818142" y="1695338"/>
            <a:ext cx="312578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2" name="Picture 391">
            <a:extLst>
              <a:ext uri="{FF2B5EF4-FFF2-40B4-BE49-F238E27FC236}">
                <a16:creationId xmlns:a16="http://schemas.microsoft.com/office/drawing/2014/main" id="{EBC10937-D80D-4431-B055-3226A2FD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398" y="234554"/>
            <a:ext cx="1945532" cy="99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3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E9CA3AE9-A31D-4CC1-8420-102C3E74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03" y="86452"/>
            <a:ext cx="8808716" cy="46415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hu-HU" altLang="en-US" b="1" dirty="0"/>
              <a:t>Németországi P2G példa – </a:t>
            </a:r>
            <a:r>
              <a:rPr lang="hu-HU" altLang="en-US" b="1" dirty="0" err="1"/>
              <a:t>Falkenhagen</a:t>
            </a:r>
            <a:r>
              <a:rPr lang="hu-HU" altLang="en-US" b="1" dirty="0"/>
              <a:t>, hidrogén technológiai pilot</a:t>
            </a:r>
            <a:endParaRPr lang="de-DE" altLang="en-US" b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ACE2E33-01B1-4CE0-815F-15209DE5C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53"/>
          <a:stretch/>
        </p:blipFill>
        <p:spPr>
          <a:xfrm>
            <a:off x="132203" y="967521"/>
            <a:ext cx="5685242" cy="312550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D34C50-A152-4E70-B79C-64EEF2DDF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446" y="668630"/>
            <a:ext cx="3057334" cy="1894280"/>
          </a:xfrm>
          <a:prstGeom prst="rect">
            <a:avLst/>
          </a:prstGeom>
        </p:spPr>
      </p:pic>
      <p:sp>
        <p:nvSpPr>
          <p:cNvPr id="7" name="Textfeld 2">
            <a:extLst>
              <a:ext uri="{FF2B5EF4-FFF2-40B4-BE49-F238E27FC236}">
                <a16:creationId xmlns:a16="http://schemas.microsoft.com/office/drawing/2014/main" id="{121A097C-40C7-4B31-96FD-4F654571F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975" y="2310140"/>
            <a:ext cx="13292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hu-HU" sz="1100" dirty="0"/>
              <a:t>Fot</a:t>
            </a:r>
            <a:r>
              <a:rPr lang="hu-HU" altLang="hu-HU" sz="1100" dirty="0"/>
              <a:t>ó</a:t>
            </a:r>
            <a:r>
              <a:rPr lang="de-DE" altLang="hu-HU" sz="1100" dirty="0"/>
              <a:t>: </a:t>
            </a:r>
            <a:r>
              <a:rPr lang="de-DE" altLang="hu-HU" sz="1100" dirty="0" err="1"/>
              <a:t>Hydrogenics</a:t>
            </a:r>
            <a:endParaRPr lang="de-DE" altLang="hu-HU" sz="1100" dirty="0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D67F822-29BB-42F8-8FF4-CE13216EAC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1762" y="2841284"/>
            <a:ext cx="3123473" cy="1826510"/>
          </a:xfrm>
          <a:prstGeom prst="rect">
            <a:avLst/>
          </a:prstGeom>
          <a:noFill/>
          <a:ln w="19050">
            <a:solidFill>
              <a:srgbClr val="F21C0A"/>
            </a:solidFill>
            <a:miter lim="800000"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38F93411-5418-4E7B-B91C-2015ECCF13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20526" y="2855091"/>
            <a:ext cx="3074709" cy="181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marL="203200" indent="-2032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Villamos energia telj.: 2 </a:t>
            </a:r>
            <a:r>
              <a:rPr lang="hu-HU" altLang="hu-HU" sz="1600" dirty="0" err="1">
                <a:solidFill>
                  <a:srgbClr val="000000"/>
                </a:solidFill>
                <a:latin typeface="+mn-lt"/>
              </a:rPr>
              <a:t>MW</a:t>
            </a:r>
            <a:r>
              <a:rPr lang="hu-HU" altLang="hu-HU" sz="1600" baseline="-25000" dirty="0" err="1">
                <a:solidFill>
                  <a:srgbClr val="000000"/>
                </a:solidFill>
                <a:latin typeface="+mn-lt"/>
              </a:rPr>
              <a:t>el</a:t>
            </a:r>
            <a:endParaRPr lang="hu-HU" altLang="hu-HU" sz="1600" baseline="-25000" dirty="0">
              <a:solidFill>
                <a:srgbClr val="000000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Szélerőművel termelt energia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Hidrogén előállítás: 360 m³/h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Helyi gázhálózatba táplálás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Üzembehelyezés: 2013. aug. 28.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E.ON </a:t>
            </a:r>
            <a:r>
              <a:rPr lang="hu-HU" altLang="hu-HU" sz="1600" dirty="0" err="1">
                <a:solidFill>
                  <a:srgbClr val="000000"/>
                </a:solidFill>
                <a:latin typeface="+mn-lt"/>
              </a:rPr>
              <a:t>Gas</a:t>
            </a: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 Storage (</a:t>
            </a:r>
            <a:r>
              <a:rPr lang="hu-HU" altLang="hu-HU" sz="1600" dirty="0" err="1">
                <a:solidFill>
                  <a:srgbClr val="000000"/>
                </a:solidFill>
                <a:latin typeface="+mn-lt"/>
              </a:rPr>
              <a:t>Uniper</a:t>
            </a: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21C0A"/>
              </a:buClr>
              <a:buSzPct val="100000"/>
              <a:buFont typeface="Wingdings" panose="05000000000000000000" pitchFamily="2" charset="2"/>
              <a:buChar char=""/>
            </a:pP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Partner: </a:t>
            </a:r>
            <a:r>
              <a:rPr lang="hu-HU" altLang="hu-HU" sz="1600" dirty="0" err="1">
                <a:solidFill>
                  <a:srgbClr val="000000"/>
                </a:solidFill>
                <a:latin typeface="+mn-lt"/>
              </a:rPr>
              <a:t>Swissgas</a:t>
            </a:r>
            <a:r>
              <a:rPr lang="hu-HU" altLang="hu-HU" sz="1600" dirty="0">
                <a:solidFill>
                  <a:srgbClr val="000000"/>
                </a:solidFill>
                <a:latin typeface="+mn-lt"/>
              </a:rPr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151830658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F6E8E-695A-480A-A9EC-29288646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3" y="983383"/>
            <a:ext cx="4407053" cy="3001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7937E-4990-4187-A932-887C945C5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671" y="983383"/>
            <a:ext cx="4407053" cy="2999749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4A55DB00-ECA7-41F5-92BE-86D6F20A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20" y="337028"/>
            <a:ext cx="8552801" cy="307492"/>
          </a:xfrm>
        </p:spPr>
        <p:txBody>
          <a:bodyPr/>
          <a:lstStyle/>
          <a:p>
            <a:r>
              <a:rPr lang="hu-HU" dirty="0"/>
              <a:t>Magyarországi példa biogáz felhasználásra – Kaposvár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7B9E4-2FF1-44F0-8D12-F29A2354FD17}"/>
              </a:ext>
            </a:extLst>
          </p:cNvPr>
          <p:cNvSpPr txBox="1"/>
          <p:nvPr/>
        </p:nvSpPr>
        <p:spPr>
          <a:xfrm>
            <a:off x="787559" y="4130246"/>
            <a:ext cx="3358655" cy="52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99" b="1" dirty="0">
                <a:solidFill>
                  <a:schemeClr val="accent1"/>
                </a:solidFill>
              </a:rPr>
              <a:t>Magyar Cukor Zrt.</a:t>
            </a:r>
          </a:p>
          <a:p>
            <a:pPr algn="ctr"/>
            <a:r>
              <a:rPr lang="hu-HU" sz="1399" b="1" dirty="0">
                <a:solidFill>
                  <a:schemeClr val="accent1"/>
                </a:solidFill>
              </a:rPr>
              <a:t>Betáplált biogáz 5 400 000 m3/év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054FA6-990F-4F0B-9EE8-389CC9E3BB73}"/>
              </a:ext>
            </a:extLst>
          </p:cNvPr>
          <p:cNvSpPr/>
          <p:nvPr/>
        </p:nvSpPr>
        <p:spPr>
          <a:xfrm>
            <a:off x="5360799" y="4130246"/>
            <a:ext cx="2964799" cy="52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99" b="1" dirty="0">
                <a:solidFill>
                  <a:schemeClr val="accent1"/>
                </a:solidFill>
              </a:rPr>
              <a:t>Kaposvári Tömegközlekedési Zrt.</a:t>
            </a:r>
          </a:p>
          <a:p>
            <a:pPr algn="ctr"/>
            <a:r>
              <a:rPr lang="hu-HU" sz="1399" b="1" dirty="0">
                <a:solidFill>
                  <a:schemeClr val="accent1"/>
                </a:solidFill>
              </a:rPr>
              <a:t>Felhasznált zöld gáz 1 040 000 m3/év</a:t>
            </a:r>
          </a:p>
        </p:txBody>
      </p:sp>
    </p:spTree>
    <p:extLst>
      <p:ext uri="{BB962C8B-B14F-4D97-AF65-F5344CB8AC3E}">
        <p14:creationId xmlns:p14="http://schemas.microsoft.com/office/powerpoint/2010/main" val="41907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B58C68-49FF-4E1B-B918-4B3FC54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" y="120426"/>
            <a:ext cx="8647247" cy="530281"/>
          </a:xfrm>
        </p:spPr>
        <p:txBody>
          <a:bodyPr anchor="ctr"/>
          <a:lstStyle/>
          <a:p>
            <a:pPr algn="ctr"/>
            <a:r>
              <a:rPr lang="hu-HU" dirty="0"/>
              <a:t>A földgáz üzemanyagként való felhasználása a városi közlekedésben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405A26D-C27C-4473-A9B8-1031495481BA}"/>
              </a:ext>
            </a:extLst>
          </p:cNvPr>
          <p:cNvSpPr txBox="1"/>
          <p:nvPr/>
        </p:nvSpPr>
        <p:spPr>
          <a:xfrm>
            <a:off x="4763589" y="1127559"/>
            <a:ext cx="4021395" cy="3477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Olcsóbb üzemeltetés a kiforrott technológiából és a CNG motorok spártai egyszerűségéből adódóan;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Jövedéki adó visszaigényelhető;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kipufogógáz-kibocsátási értékei az Euro 6 megkívánt határértékei alatt vannak;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Alkalmas biogázhoz - 12 év futásidőn keresztül 39.000 tonna CO2 kibocsátás takarítható meg;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Biogázzal vagy e-gázzal feltankolva a csuklós busz megközelítően CO2 semlegesen üzemeltethető (WTW);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szikragyújtású CNG-motor zajszintje jóval alacsonyabb, mint a hasonló dízel járműveké; </a:t>
            </a:r>
          </a:p>
          <a:p>
            <a:pPr marL="216000" indent="-216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2/2016 (l.5) NGM rendelet értelmében egyszerűsödött a tartályok felülvizsgálata és a járművek tankolása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B46382A-1D49-40EF-A828-F203A7B23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3" y="765629"/>
            <a:ext cx="3576318" cy="20054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C9462F9-C16A-443F-8BDA-4BEB7C018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3" y="2807615"/>
            <a:ext cx="3576318" cy="2057400"/>
          </a:xfrm>
          <a:prstGeom prst="rect">
            <a:avLst/>
          </a:prstGeom>
        </p:spPr>
      </p:pic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1D06DB2E-0A05-4F2E-A00B-2686699644E5}"/>
              </a:ext>
            </a:extLst>
          </p:cNvPr>
          <p:cNvSpPr/>
          <p:nvPr/>
        </p:nvSpPr>
        <p:spPr>
          <a:xfrm>
            <a:off x="4763590" y="765629"/>
            <a:ext cx="4021396" cy="35065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04">
              <a:buClr>
                <a:prstClr val="white"/>
              </a:buClr>
              <a:buSzPct val="100000"/>
              <a:defRPr/>
            </a:pPr>
            <a:r>
              <a:rPr lang="hu-HU" sz="1800" dirty="0"/>
              <a:t> </a:t>
            </a:r>
          </a:p>
          <a:p>
            <a:pPr algn="ctr" defTabSz="912704">
              <a:buClr>
                <a:prstClr val="white"/>
              </a:buClr>
              <a:buSzPct val="100000"/>
              <a:defRPr/>
            </a:pPr>
            <a:r>
              <a:rPr lang="hu-HU" sz="1800" b="1" dirty="0">
                <a:solidFill>
                  <a:prstClr val="white"/>
                </a:solidFill>
                <a:latin typeface="EON Brix Sans"/>
              </a:rPr>
              <a:t>Költségcsökkentés és környezetvédelem</a:t>
            </a:r>
          </a:p>
          <a:p>
            <a:pPr lvl="0" algn="just" defTabSz="912704">
              <a:buClr>
                <a:prstClr val="white"/>
              </a:buClr>
              <a:buSzPct val="100000"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6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Object 9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7" y="1589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think-cell Slide" r:id="rId5" imgW="451" imgH="450" progId="TCLayout.ActiveDocument.1">
                  <p:embed/>
                </p:oleObj>
              </mc:Choice>
              <mc:Fallback>
                <p:oleObj name="think-cell Slide" r:id="rId5" imgW="451" imgH="450" progId="TCLayout.ActiveDocument.1">
                  <p:embed/>
                  <p:pic>
                    <p:nvPicPr>
                      <p:cNvPr id="92" name="Object 9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7" y="1589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31" y="148420"/>
            <a:ext cx="8581111" cy="4357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ctr" anchorCtr="0">
            <a:noAutofit/>
          </a:bodyPr>
          <a:lstStyle/>
          <a:p>
            <a:pPr algn="ctr"/>
            <a:r>
              <a:rPr lang="hu-HU" dirty="0"/>
              <a:t>A földgáz üzemanyagként való felhasználása a városi közlekedésben</a:t>
            </a:r>
            <a:endParaRPr lang="en-US" sz="2400" kern="100" dirty="0">
              <a:solidFill>
                <a:srgbClr val="EA1C0A"/>
              </a:solidFill>
            </a:endParaRPr>
          </a:p>
        </p:txBody>
      </p:sp>
      <p:sp>
        <p:nvSpPr>
          <p:cNvPr id="39" name="Téglalap: lekerekített 38">
            <a:extLst>
              <a:ext uri="{FF2B5EF4-FFF2-40B4-BE49-F238E27FC236}">
                <a16:creationId xmlns:a16="http://schemas.microsoft.com/office/drawing/2014/main" id="{2881A8A8-C720-4D3B-A7A9-C9A60FE1D3BD}"/>
              </a:ext>
            </a:extLst>
          </p:cNvPr>
          <p:cNvSpPr/>
          <p:nvPr/>
        </p:nvSpPr>
        <p:spPr>
          <a:xfrm>
            <a:off x="399187" y="667499"/>
            <a:ext cx="3972948" cy="3422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E.ON CNG Üzemanyagtöltő állomás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sp>
        <p:nvSpPr>
          <p:cNvPr id="40" name="Téglalap: lekerekített 39">
            <a:extLst>
              <a:ext uri="{FF2B5EF4-FFF2-40B4-BE49-F238E27FC236}">
                <a16:creationId xmlns:a16="http://schemas.microsoft.com/office/drawing/2014/main" id="{749AFF7D-C572-457F-B9E9-601956338947}"/>
              </a:ext>
            </a:extLst>
          </p:cNvPr>
          <p:cNvSpPr/>
          <p:nvPr/>
        </p:nvSpPr>
        <p:spPr>
          <a:xfrm>
            <a:off x="4749800" y="667499"/>
            <a:ext cx="3702050" cy="3422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Tx/>
              <a:buNone/>
              <a:tabLst/>
              <a:defRPr/>
            </a:pPr>
            <a:r>
              <a:rPr lang="hu-HU" sz="1300" b="1" dirty="0">
                <a:solidFill>
                  <a:prstClr val="white"/>
                </a:solidFill>
                <a:latin typeface="EON Brix Sans"/>
              </a:rPr>
              <a:t>CNG hajtású korszerű személygépjárművek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pic>
        <p:nvPicPr>
          <p:cNvPr id="74" name="Kép 73">
            <a:extLst>
              <a:ext uri="{FF2B5EF4-FFF2-40B4-BE49-F238E27FC236}">
                <a16:creationId xmlns:a16="http://schemas.microsoft.com/office/drawing/2014/main" id="{396C66CE-8C46-4A6B-96E0-6B5BCBED0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86" y="1223010"/>
            <a:ext cx="3972949" cy="1951368"/>
          </a:xfrm>
          <a:prstGeom prst="rect">
            <a:avLst/>
          </a:prstGeom>
        </p:spPr>
      </p:pic>
      <p:sp>
        <p:nvSpPr>
          <p:cNvPr id="75" name="Szövegdoboz 74">
            <a:extLst>
              <a:ext uri="{FF2B5EF4-FFF2-40B4-BE49-F238E27FC236}">
                <a16:creationId xmlns:a16="http://schemas.microsoft.com/office/drawing/2014/main" id="{A7DE027D-714A-4C48-BEE2-20DBC846CAF2}"/>
              </a:ext>
            </a:extLst>
          </p:cNvPr>
          <p:cNvSpPr txBox="1"/>
          <p:nvPr/>
        </p:nvSpPr>
        <p:spPr>
          <a:xfrm>
            <a:off x="399187" y="3298847"/>
            <a:ext cx="3972948" cy="1696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CNG kút Székesfehérvár (20 db  autó)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ON Brix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’18 július 13 – ’19 február 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184 222 km / 9 100 kg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ON Brix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16,3 Ft/km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CNG (24,1 Ft/km Diesel)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ON Brix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ON Brix Sans"/>
                <a:ea typeface="+mn-ea"/>
                <a:cs typeface="+mn-cs"/>
              </a:rPr>
              <a:t>1,4 M Ft megtakarítás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EA1C0A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A0F014-43C2-4BE5-B772-708CF239C2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1223010"/>
            <a:ext cx="3702050" cy="195136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CFC4C1B-BADF-4818-8CF5-68E8F7CC2628}"/>
              </a:ext>
            </a:extLst>
          </p:cNvPr>
          <p:cNvSpPr txBox="1"/>
          <p:nvPr/>
        </p:nvSpPr>
        <p:spPr>
          <a:xfrm>
            <a:off x="4843596" y="3298843"/>
            <a:ext cx="3556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Fogyasztás CNG kg/100km :   3,5 – 3,3 kg</a:t>
            </a:r>
          </a:p>
          <a:p>
            <a:endParaRPr lang="hu-HU" dirty="0"/>
          </a:p>
          <a:p>
            <a:r>
              <a:rPr lang="hu-HU" dirty="0"/>
              <a:t>Fogyasztás benzin l/100 km :   5,4 -5,1 l</a:t>
            </a:r>
          </a:p>
          <a:p>
            <a:endParaRPr lang="hu-HU" dirty="0"/>
          </a:p>
          <a:p>
            <a:r>
              <a:rPr lang="hu-HU" dirty="0"/>
              <a:t>CO2 kibocsátás CNG g/km    :   96 – 89 g</a:t>
            </a:r>
          </a:p>
          <a:p>
            <a:endParaRPr lang="hu-HU" dirty="0"/>
          </a:p>
          <a:p>
            <a:r>
              <a:rPr lang="hu-HU" dirty="0"/>
              <a:t>CO2 kibocsátás benzin g/km : 126 -117 g</a:t>
            </a:r>
          </a:p>
        </p:txBody>
      </p:sp>
    </p:spTree>
    <p:extLst>
      <p:ext uri="{BB962C8B-B14F-4D97-AF65-F5344CB8AC3E}">
        <p14:creationId xmlns:p14="http://schemas.microsoft.com/office/powerpoint/2010/main" val="112800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ACE773-0C3D-44EC-92C7-0CD40280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99" y="177703"/>
            <a:ext cx="7065893" cy="720000"/>
          </a:xfrm>
        </p:spPr>
        <p:txBody>
          <a:bodyPr anchor="ctr"/>
          <a:lstStyle/>
          <a:p>
            <a:r>
              <a:rPr lang="hu-HU" dirty="0"/>
              <a:t>Mire keresünk megoldást? Mit akarunk elérni?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92FD9902-19D3-4C73-81CD-9805A14737F7}"/>
              </a:ext>
            </a:extLst>
          </p:cNvPr>
          <p:cNvSpPr/>
          <p:nvPr/>
        </p:nvSpPr>
        <p:spPr>
          <a:xfrm>
            <a:off x="332691" y="1461801"/>
            <a:ext cx="8478618" cy="1868300"/>
          </a:xfrm>
          <a:prstGeom prst="rect">
            <a:avLst/>
          </a:prstGeom>
          <a:effectLst>
            <a:outerShdw blurRad="50800" dist="38100" dir="42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lvl="0"/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Célunk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, hogy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hatékony és biztonságos </a:t>
            </a:r>
            <a:r>
              <a:rPr kumimoji="0" lang="hu-HU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gázhálózatot működtetve</a:t>
            </a:r>
          </a:p>
          <a:p>
            <a:pPr lvl="0"/>
            <a:r>
              <a:rPr lang="hu-HU" sz="2400" kern="0" dirty="0">
                <a:solidFill>
                  <a:srgbClr val="0070C0"/>
                </a:solidFill>
              </a:rPr>
              <a:t>innovatív technológiákat alkalmazva,</a:t>
            </a:r>
          </a:p>
          <a:p>
            <a:pPr lvl="0"/>
            <a:r>
              <a:rPr lang="hu-HU" sz="2400" b="1" kern="0" dirty="0">
                <a:solidFill>
                  <a:srgbClr val="0070C0"/>
                </a:solidFill>
              </a:rPr>
              <a:t>komplex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szolgáltatásokat </a:t>
            </a:r>
            <a:r>
              <a:rPr lang="hu-HU" sz="2400" kern="0" dirty="0">
                <a:solidFill>
                  <a:srgbClr val="0070C0"/>
                </a:solidFill>
              </a:rPr>
              <a:t>nyújtsunk </a:t>
            </a: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 hazai energiafogyasztók számára!</a:t>
            </a:r>
          </a:p>
        </p:txBody>
      </p:sp>
    </p:spTree>
    <p:extLst>
      <p:ext uri="{BB962C8B-B14F-4D97-AF65-F5344CB8AC3E}">
        <p14:creationId xmlns:p14="http://schemas.microsoft.com/office/powerpoint/2010/main" val="274909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F5A9A898-5D4B-460D-B39D-59EE5014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634" y="1399140"/>
            <a:ext cx="4184804" cy="1905918"/>
          </a:xfrm>
        </p:spPr>
        <p:txBody>
          <a:bodyPr/>
          <a:lstStyle/>
          <a:p>
            <a:r>
              <a:rPr lang="hu-HU" sz="6600" dirty="0"/>
              <a:t>Köszönöm a figyelmet!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8D5765F-7810-4A17-9B66-05160A520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2516" cy="515333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5CB7D07-A614-41CB-9A43-AA07E9E02BA4}"/>
              </a:ext>
            </a:extLst>
          </p:cNvPr>
          <p:cNvSpPr txBox="1"/>
          <p:nvPr/>
        </p:nvSpPr>
        <p:spPr>
          <a:xfrm>
            <a:off x="3679634" y="3481330"/>
            <a:ext cx="4184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FF0000"/>
                </a:solidFill>
              </a:rPr>
              <a:t>Győrfi Attila</a:t>
            </a:r>
          </a:p>
          <a:p>
            <a:pPr algn="r"/>
            <a:r>
              <a:rPr lang="hu-HU" b="1" dirty="0">
                <a:solidFill>
                  <a:srgbClr val="FF0000"/>
                </a:solidFill>
              </a:rPr>
              <a:t>Üzemigazgató</a:t>
            </a:r>
          </a:p>
          <a:p>
            <a:pPr algn="r"/>
            <a:r>
              <a:rPr lang="hu-HU" b="1" dirty="0">
                <a:solidFill>
                  <a:srgbClr val="FF0000"/>
                </a:solidFill>
              </a:rPr>
              <a:t>Székesfehérvári Gázüzem</a:t>
            </a:r>
          </a:p>
          <a:p>
            <a:pPr algn="r"/>
            <a:r>
              <a:rPr lang="hu-HU" b="1" dirty="0">
                <a:solidFill>
                  <a:srgbClr val="FF0000"/>
                </a:solidFill>
              </a:rPr>
              <a:t>E.ON Dél-dunántúli Gázelosztó Zrt.</a:t>
            </a:r>
          </a:p>
        </p:txBody>
      </p:sp>
    </p:spTree>
    <p:extLst>
      <p:ext uri="{BB962C8B-B14F-4D97-AF65-F5344CB8AC3E}">
        <p14:creationId xmlns:p14="http://schemas.microsoft.com/office/powerpoint/2010/main" val="100585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9015C9-340F-4250-B32A-13E0199E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78" y="272654"/>
            <a:ext cx="8095440" cy="516861"/>
          </a:xfrm>
        </p:spPr>
        <p:txBody>
          <a:bodyPr/>
          <a:lstStyle/>
          <a:p>
            <a:r>
              <a:rPr lang="hu-HU" b="1" dirty="0">
                <a:solidFill>
                  <a:schemeClr val="accent1"/>
                </a:solidFill>
              </a:rPr>
              <a:t>Globális energiavilág – fő tendenciák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104F28A-1BA8-472C-82CD-0EB8E4664875}"/>
              </a:ext>
            </a:extLst>
          </p:cNvPr>
          <p:cNvSpPr txBox="1"/>
          <p:nvPr/>
        </p:nvSpPr>
        <p:spPr>
          <a:xfrm>
            <a:off x="106680" y="4884420"/>
            <a:ext cx="2284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Forrás: </a:t>
            </a:r>
            <a:r>
              <a:rPr kumimoji="0" lang="hu-H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McKinsey</a:t>
            </a: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 Global </a:t>
            </a:r>
            <a:r>
              <a:rPr kumimoji="0" lang="hu-H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Energy</a:t>
            </a: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 </a:t>
            </a:r>
            <a:r>
              <a:rPr kumimoji="0" lang="hu-H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Perspective</a:t>
            </a: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 2019</a:t>
            </a:r>
          </a:p>
        </p:txBody>
      </p:sp>
      <p:grpSp>
        <p:nvGrpSpPr>
          <p:cNvPr id="37" name="Csoportba foglalás 36">
            <a:extLst>
              <a:ext uri="{FF2B5EF4-FFF2-40B4-BE49-F238E27FC236}">
                <a16:creationId xmlns:a16="http://schemas.microsoft.com/office/drawing/2014/main" id="{609A3DD7-6A73-4542-9CE0-7BE976F64419}"/>
              </a:ext>
            </a:extLst>
          </p:cNvPr>
          <p:cNvGrpSpPr/>
          <p:nvPr/>
        </p:nvGrpSpPr>
        <p:grpSpPr>
          <a:xfrm>
            <a:off x="206799" y="1169630"/>
            <a:ext cx="8754321" cy="3544459"/>
            <a:chOff x="319021" y="1156333"/>
            <a:chExt cx="8754321" cy="3544459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1CAA8D20-D689-4FD6-9437-A17528FD8D68}"/>
                </a:ext>
              </a:extLst>
            </p:cNvPr>
            <p:cNvGrpSpPr/>
            <p:nvPr/>
          </p:nvGrpSpPr>
          <p:grpSpPr>
            <a:xfrm>
              <a:off x="378000" y="1156333"/>
              <a:ext cx="8583120" cy="1640936"/>
              <a:chOff x="378000" y="1156333"/>
              <a:chExt cx="8583120" cy="1640936"/>
            </a:xfrm>
          </p:grpSpPr>
          <p:pic>
            <p:nvPicPr>
              <p:cNvPr id="14" name="Kép 13">
                <a:extLst>
                  <a:ext uri="{FF2B5EF4-FFF2-40B4-BE49-F238E27FC236}">
                    <a16:creationId xmlns:a16="http://schemas.microsoft.com/office/drawing/2014/main" id="{57CFD5BA-D21B-4F93-A418-3C5957B3A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000" y="1156334"/>
                <a:ext cx="1616262" cy="1591732"/>
              </a:xfrm>
              <a:prstGeom prst="rect">
                <a:avLst/>
              </a:prstGeom>
            </p:spPr>
          </p:pic>
          <p:pic>
            <p:nvPicPr>
              <p:cNvPr id="15" name="Kép 14">
                <a:extLst>
                  <a:ext uri="{FF2B5EF4-FFF2-40B4-BE49-F238E27FC236}">
                    <a16:creationId xmlns:a16="http://schemas.microsoft.com/office/drawing/2014/main" id="{2D0DC08C-F21A-4D11-ADD0-D84D3E0B1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4652" y="1156333"/>
                <a:ext cx="1688742" cy="1640936"/>
              </a:xfrm>
              <a:prstGeom prst="rect">
                <a:avLst/>
              </a:prstGeom>
            </p:spPr>
          </p:pic>
          <p:pic>
            <p:nvPicPr>
              <p:cNvPr id="16" name="Kép 15">
                <a:extLst>
                  <a:ext uri="{FF2B5EF4-FFF2-40B4-BE49-F238E27FC236}">
                    <a16:creationId xmlns:a16="http://schemas.microsoft.com/office/drawing/2014/main" id="{14941BD0-81C3-49EC-BCFF-EEC3363EE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6063" y="1156333"/>
                <a:ext cx="1661628" cy="1636409"/>
              </a:xfrm>
              <a:prstGeom prst="rect">
                <a:avLst/>
              </a:prstGeom>
            </p:spPr>
          </p:pic>
          <p:pic>
            <p:nvPicPr>
              <p:cNvPr id="17" name="Kép 16">
                <a:extLst>
                  <a:ext uri="{FF2B5EF4-FFF2-40B4-BE49-F238E27FC236}">
                    <a16:creationId xmlns:a16="http://schemas.microsoft.com/office/drawing/2014/main" id="{B6A308BC-6F70-4742-A942-1B03B03EF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8878" y="1156333"/>
                <a:ext cx="1677946" cy="1630445"/>
              </a:xfrm>
              <a:prstGeom prst="rect">
                <a:avLst/>
              </a:prstGeom>
            </p:spPr>
          </p:pic>
          <p:pic>
            <p:nvPicPr>
              <p:cNvPr id="18" name="Kép 17">
                <a:extLst>
                  <a:ext uri="{FF2B5EF4-FFF2-40B4-BE49-F238E27FC236}">
                    <a16:creationId xmlns:a16="http://schemas.microsoft.com/office/drawing/2014/main" id="{E1356F38-691A-47CE-8A1B-67262C551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21454" y="1156333"/>
                <a:ext cx="1639666" cy="1614780"/>
              </a:xfrm>
              <a:prstGeom prst="rect">
                <a:avLst/>
              </a:prstGeom>
            </p:spPr>
          </p:pic>
        </p:grp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B50C1919-70C5-46D5-8FA1-D8DFBA1C031C}"/>
                </a:ext>
              </a:extLst>
            </p:cNvPr>
            <p:cNvSpPr/>
            <p:nvPr/>
          </p:nvSpPr>
          <p:spPr>
            <a:xfrm>
              <a:off x="319021" y="2884910"/>
              <a:ext cx="176982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hu-HU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A világ primer energiaigénye 2035. körül tetőzik</a:t>
              </a:r>
              <a:r>
                <a:rPr kumimoji="0" lang="hu-HU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, ezt követően a növekedés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üteme </a:t>
              </a:r>
              <a:r>
                <a:rPr kumimoji="0" lang="hu-HU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lelassul a gazdasági növekedés é népesség bővülés ellenére is</a:t>
              </a:r>
            </a:p>
          </p:txBody>
        </p:sp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C24E22F5-7D82-4AF2-A6B0-B80BC61EF66D}"/>
                </a:ext>
              </a:extLst>
            </p:cNvPr>
            <p:cNvSpPr/>
            <p:nvPr/>
          </p:nvSpPr>
          <p:spPr>
            <a:xfrm>
              <a:off x="2010991" y="2867625"/>
              <a:ext cx="183933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Elektrifikáció: 2050-ig megkétszereződik a világ villamos energia-fogyasztása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, miközben már </a:t>
              </a:r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2035-től 50%-</a:t>
              </a:r>
              <a:r>
                <a:rPr lang="hu-HU" b="1" dirty="0" err="1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ra</a:t>
              </a:r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nő a megújulók aránya 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a termelésben.</a:t>
              </a:r>
            </a:p>
          </p:txBody>
        </p:sp>
        <p:sp>
          <p:nvSpPr>
            <p:cNvPr id="34" name="Téglalap 33">
              <a:extLst>
                <a:ext uri="{FF2B5EF4-FFF2-40B4-BE49-F238E27FC236}">
                  <a16:creationId xmlns:a16="http://schemas.microsoft.com/office/drawing/2014/main" id="{728EAB3A-F40E-4469-890D-8E149FA841C8}"/>
                </a:ext>
              </a:extLst>
            </p:cNvPr>
            <p:cNvSpPr/>
            <p:nvPr/>
          </p:nvSpPr>
          <p:spPr>
            <a:xfrm>
              <a:off x="3750583" y="2884910"/>
              <a:ext cx="183050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A </a:t>
              </a:r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fosszilis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 energiahordozók közül </a:t>
              </a:r>
              <a:r>
                <a:rPr lang="hu-HU" b="1" dirty="0">
                  <a:solidFill>
                    <a:schemeClr val="accent1"/>
                  </a:solidFill>
                </a:rPr>
                <a:t>egyedül a földgáz aránya nő a globális energiamixben</a:t>
              </a:r>
              <a:r>
                <a:rPr lang="hu-HU" dirty="0">
                  <a:solidFill>
                    <a:schemeClr val="accent1"/>
                  </a:solidFill>
                </a:rPr>
                <a:t>, 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2035-ig.</a:t>
              </a:r>
            </a:p>
          </p:txBody>
        </p:sp>
        <p:sp>
          <p:nvSpPr>
            <p:cNvPr id="35" name="Téglalap 34">
              <a:extLst>
                <a:ext uri="{FF2B5EF4-FFF2-40B4-BE49-F238E27FC236}">
                  <a16:creationId xmlns:a16="http://schemas.microsoft.com/office/drawing/2014/main" id="{064A2685-B9C1-456C-BFE4-95C4C2527C91}"/>
                </a:ext>
              </a:extLst>
            </p:cNvPr>
            <p:cNvSpPr/>
            <p:nvPr/>
          </p:nvSpPr>
          <p:spPr>
            <a:xfrm>
              <a:off x="5482596" y="2884910"/>
              <a:ext cx="183050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A kőolajfelhasználás növekedési üteme jelentősen lassul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, és várhatóan 2030 körül tetőzik.</a:t>
              </a:r>
            </a:p>
          </p:txBody>
        </p:sp>
        <p:sp>
          <p:nvSpPr>
            <p:cNvPr id="36" name="Téglalap 35">
              <a:extLst>
                <a:ext uri="{FF2B5EF4-FFF2-40B4-BE49-F238E27FC236}">
                  <a16:creationId xmlns:a16="http://schemas.microsoft.com/office/drawing/2014/main" id="{05FA47FE-6CD3-4279-B2AF-02FE80A95039}"/>
                </a:ext>
              </a:extLst>
            </p:cNvPr>
            <p:cNvSpPr/>
            <p:nvPr/>
          </p:nvSpPr>
          <p:spPr>
            <a:xfrm>
              <a:off x="7242833" y="2884910"/>
              <a:ext cx="1830509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Jelentősen csökken a széndioxid-kibocsátás</a:t>
              </a:r>
              <a:r>
                <a:rPr lang="hu-HU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, köszönhetően az erősen visszaszoruló széntüzelés felhasználásnak. </a:t>
              </a:r>
            </a:p>
          </p:txBody>
        </p:sp>
      </p:grpSp>
      <p:pic>
        <p:nvPicPr>
          <p:cNvPr id="4" name="Kép 3">
            <a:extLst>
              <a:ext uri="{FF2B5EF4-FFF2-40B4-BE49-F238E27FC236}">
                <a16:creationId xmlns:a16="http://schemas.microsoft.com/office/drawing/2014/main" id="{D9040E12-E0A1-4CCE-889E-738D9CAC1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6386" y="164151"/>
            <a:ext cx="1368444" cy="7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3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1F4FDD-353E-41AC-87B5-797BA937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47" y="80786"/>
            <a:ext cx="7811248" cy="809456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/>
          <a:p>
            <a:r>
              <a:rPr lang="hu-HU" dirty="0">
                <a:solidFill>
                  <a:schemeClr val="accent1"/>
                </a:solidFill>
                <a:latin typeface="+mj-lt"/>
              </a:rPr>
              <a:t>Az energetikai trendek és az EU Tiszta Energiacsomag átformálják az energiamixet Európában is</a:t>
            </a:r>
            <a:endParaRPr lang="en-GB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BE882F5-B14F-4D0D-82D0-21BAED7F30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726" y="824231"/>
            <a:ext cx="4773895" cy="342545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FD03273-4153-43C1-A621-8633BBF0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879" y="977463"/>
            <a:ext cx="4319114" cy="3237882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8EDE4767-057D-4801-A206-17F9160BEB35}"/>
              </a:ext>
            </a:extLst>
          </p:cNvPr>
          <p:cNvSpPr/>
          <p:nvPr/>
        </p:nvSpPr>
        <p:spPr>
          <a:xfrm>
            <a:off x="-269" y="492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</a:t>
            </a:r>
            <a:r>
              <a:rPr lang="hu-HU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orrás</a:t>
            </a:r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: Európai Bizottság, Referencia szcenárió 2050-re (2016) 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E3DACF3-15EC-4C6A-A93F-A3BF72F90377}"/>
              </a:ext>
            </a:extLst>
          </p:cNvPr>
          <p:cNvSpPr txBox="1">
            <a:spLocks/>
          </p:cNvSpPr>
          <p:nvPr/>
        </p:nvSpPr>
        <p:spPr>
          <a:xfrm>
            <a:off x="242371" y="4336905"/>
            <a:ext cx="8626207" cy="5533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400" kern="100" baseline="0">
                <a:solidFill>
                  <a:srgbClr val="EA1C0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1600" b="1" dirty="0" err="1">
                <a:solidFill>
                  <a:srgbClr val="FF0000"/>
                </a:solidFill>
              </a:rPr>
              <a:t>Dekarbonizációs</a:t>
            </a:r>
            <a:r>
              <a:rPr lang="hu-HU" sz="1600" b="1" dirty="0">
                <a:solidFill>
                  <a:srgbClr val="FF0000"/>
                </a:solidFill>
              </a:rPr>
              <a:t> EU célok  2050-re: az elektrifikáció mellett is állandó földgáz felhasználási aránnyal számolnak 2030-2050 között + CO2 kvóta árak növelik a földgáz erőművek versenyképességét</a:t>
            </a:r>
          </a:p>
          <a:p>
            <a:pPr algn="ctr">
              <a:lnSpc>
                <a:spcPct val="100000"/>
              </a:lnSpc>
            </a:pP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127FAB-1583-440E-8E52-FAFC2A3845C9}"/>
              </a:ext>
            </a:extLst>
          </p:cNvPr>
          <p:cNvSpPr txBox="1"/>
          <p:nvPr/>
        </p:nvSpPr>
        <p:spPr>
          <a:xfrm>
            <a:off x="4784621" y="1130785"/>
            <a:ext cx="26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%</a:t>
            </a:r>
            <a:endParaRPr lang="en-GB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71CF821-E783-4BA6-AA2E-6438F7964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069" y="154132"/>
            <a:ext cx="1923467" cy="7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5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2717902" y="1479305"/>
            <a:ext cx="3834426" cy="200993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50" dirty="0" err="1">
              <a:solidFill>
                <a:srgbClr val="00000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491841" y="1220720"/>
            <a:ext cx="1827212" cy="179780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lvl="1"/>
            <a:endParaRPr lang="en-GB" sz="825" dirty="0"/>
          </a:p>
        </p:txBody>
      </p:sp>
      <p:sp>
        <p:nvSpPr>
          <p:cNvPr id="33" name="Oval 32"/>
          <p:cNvSpPr/>
          <p:nvPr/>
        </p:nvSpPr>
        <p:spPr bwMode="auto">
          <a:xfrm>
            <a:off x="5723456" y="1198686"/>
            <a:ext cx="1887025" cy="186442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lvl="1"/>
            <a:endParaRPr lang="en-GB" sz="825" dirty="0"/>
          </a:p>
        </p:txBody>
      </p:sp>
      <p:sp>
        <p:nvSpPr>
          <p:cNvPr id="22" name="TextBox 21"/>
          <p:cNvSpPr txBox="1"/>
          <p:nvPr/>
        </p:nvSpPr>
        <p:spPr>
          <a:xfrm>
            <a:off x="341523" y="624286"/>
            <a:ext cx="8637223" cy="530332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</a14:hiddenLine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 javaslatcsomag célja egy belső összekapcsolt, európai energiapiac létrehozása, az európai gazdaság korszerűsítése, és a tiszta energiával kapcsolatos ágazatok beruházásainak fellendítése</a:t>
            </a:r>
            <a:endParaRPr lang="en-GB" sz="1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2"/>
          <a:stretch/>
        </p:blipFill>
        <p:spPr>
          <a:xfrm>
            <a:off x="2022344" y="1356287"/>
            <a:ext cx="955902" cy="866855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55189" b="48141"/>
          <a:stretch/>
        </p:blipFill>
        <p:spPr>
          <a:xfrm>
            <a:off x="6195291" y="1241992"/>
            <a:ext cx="940508" cy="928650"/>
          </a:xfrm>
          <a:prstGeom prst="rect">
            <a:avLst/>
          </a:prstGeom>
          <a:ln w="12700"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</a14:hiddenLine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3758932" y="2241683"/>
            <a:ext cx="1827212" cy="1914681"/>
            <a:chOff x="3131840" y="3279356"/>
            <a:chExt cx="2880000" cy="295763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2" name="Oval 31"/>
            <p:cNvSpPr/>
            <p:nvPr/>
          </p:nvSpPr>
          <p:spPr bwMode="auto">
            <a:xfrm>
              <a:off x="3131840" y="3356992"/>
              <a:ext cx="2880000" cy="2880000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  <a:p>
              <a:pPr lvl="1">
                <a:lnSpc>
                  <a:spcPts val="1800"/>
                </a:lnSpc>
              </a:pPr>
              <a:endParaRPr lang="en-GB" sz="1350" dirty="0"/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4034339" y="3279356"/>
              <a:ext cx="1159264" cy="1433568"/>
              <a:chOff x="4034339" y="3437612"/>
              <a:chExt cx="1159264" cy="1433568"/>
            </a:xfrm>
            <a:grpFill/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01" t="9063" r="14296" b="11571"/>
              <a:stretch/>
            </p:blipFill>
            <p:spPr>
              <a:xfrm>
                <a:off x="4034339" y="3863181"/>
                <a:ext cx="1050540" cy="1007999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508"/>
              <a:stretch/>
            </p:blipFill>
            <p:spPr>
              <a:xfrm>
                <a:off x="4106347" y="3437612"/>
                <a:ext cx="1087256" cy="91534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</p:grpSp>
        <p:sp>
          <p:nvSpPr>
            <p:cNvPr id="11" name="TextBox 10"/>
            <p:cNvSpPr txBox="1"/>
            <p:nvPr/>
          </p:nvSpPr>
          <p:spPr>
            <a:xfrm>
              <a:off x="3379682" y="4596876"/>
              <a:ext cx="2376263" cy="1640115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lvl="1" algn="ctr">
                <a:lnSpc>
                  <a:spcPts val="1800"/>
                </a:lnSpc>
              </a:pPr>
              <a:r>
                <a:rPr lang="hu-HU" sz="1400" b="1" dirty="0"/>
                <a:t>A megújulók területén a globális vezető szerep elérése</a:t>
              </a:r>
              <a:endParaRPr lang="en-GB" sz="1400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863905" y="2048078"/>
            <a:ext cx="1620180" cy="999441"/>
          </a:xfrm>
          <a:prstGeom prst="rect">
            <a:avLst/>
          </a:prstGeom>
          <a:noFill/>
          <a:ln w="12700"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marL="0" lvl="1" algn="ctr">
              <a:lnSpc>
                <a:spcPts val="1800"/>
              </a:lnSpc>
            </a:pPr>
            <a:r>
              <a:rPr lang="hu-HU" sz="1400" b="1" dirty="0">
                <a:solidFill>
                  <a:schemeClr val="dk1"/>
                </a:solidFill>
              </a:rPr>
              <a:t>Méltányosság biztosítása a fogyasztók számára</a:t>
            </a:r>
            <a:endParaRPr lang="en-GB" sz="1400" b="1" dirty="0">
              <a:solidFill>
                <a:schemeClr val="dk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6476" y="2266573"/>
            <a:ext cx="1703385" cy="523220"/>
          </a:xfrm>
          <a:prstGeom prst="rect">
            <a:avLst/>
          </a:prstGeom>
          <a:noFill/>
          <a:ln w="12700"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marL="0" lvl="1" algn="ctr"/>
            <a:r>
              <a:rPr lang="hu-HU" sz="1400" b="1" dirty="0">
                <a:solidFill>
                  <a:schemeClr val="dk1"/>
                </a:solidFill>
              </a:rPr>
              <a:t>Energiahatékonyság növelése</a:t>
            </a:r>
            <a:endParaRPr lang="en-GB" sz="1400" b="1" dirty="0">
              <a:solidFill>
                <a:schemeClr val="dk1"/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286439" y="99153"/>
            <a:ext cx="8380032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500" kern="1200">
                <a:solidFill>
                  <a:srgbClr val="F21C0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/>
              <a:t>Új EU Energiacsomag - "Tiszta energia minden európainak" </a:t>
            </a:r>
            <a:endParaRPr lang="en-GB" sz="2400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7A304FB5-A17B-4F8F-BBB7-2E05DD6EB29F}"/>
              </a:ext>
            </a:extLst>
          </p:cNvPr>
          <p:cNvSpPr/>
          <p:nvPr/>
        </p:nvSpPr>
        <p:spPr>
          <a:xfrm>
            <a:off x="341523" y="4514220"/>
            <a:ext cx="863722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u-HU" sz="1600" b="1" dirty="0"/>
              <a:t>Az EU Tiszta Energia Csomag folytatása már készül a földgázpiaci szabályozás átalakítására – ebben is az ügyfél felhatalmazása, a verseny erősítése, a piaci innováció erősítése lesznek a fő irányok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2D2A44F-77AF-48F4-8B30-5CD18C391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16" y="3136146"/>
            <a:ext cx="1768176" cy="132717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A8CCAB8-1744-4021-B41C-488899F1D452}"/>
              </a:ext>
            </a:extLst>
          </p:cNvPr>
          <p:cNvSpPr txBox="1"/>
          <p:nvPr/>
        </p:nvSpPr>
        <p:spPr>
          <a:xfrm>
            <a:off x="379825" y="2396960"/>
            <a:ext cx="863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chemeClr val="accent1"/>
                </a:solidFill>
              </a:rPr>
              <a:t>„</a:t>
            </a:r>
            <a:r>
              <a:rPr lang="hu-HU" b="1" i="1" dirty="0" err="1">
                <a:solidFill>
                  <a:schemeClr val="accent1"/>
                </a:solidFill>
              </a:rPr>
              <a:t>Heavy</a:t>
            </a:r>
            <a:r>
              <a:rPr lang="hu-HU" b="1" i="1" dirty="0">
                <a:solidFill>
                  <a:schemeClr val="accent1"/>
                </a:solidFill>
              </a:rPr>
              <a:t> </a:t>
            </a:r>
            <a:r>
              <a:rPr lang="hu-HU" b="1" i="1" dirty="0" err="1">
                <a:solidFill>
                  <a:schemeClr val="accent1"/>
                </a:solidFill>
              </a:rPr>
              <a:t>weight</a:t>
            </a:r>
            <a:r>
              <a:rPr lang="hu-HU" b="1" i="1" dirty="0">
                <a:solidFill>
                  <a:schemeClr val="accent1"/>
                </a:solidFill>
              </a:rPr>
              <a:t> </a:t>
            </a:r>
            <a:r>
              <a:rPr lang="hu-HU" b="1" i="1" dirty="0" err="1">
                <a:solidFill>
                  <a:schemeClr val="accent1"/>
                </a:solidFill>
              </a:rPr>
              <a:t>package</a:t>
            </a:r>
            <a:r>
              <a:rPr lang="hu-HU" b="1" i="1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02C0A89A-E2A4-45AE-9EF5-347A39C5A5F3}"/>
              </a:ext>
            </a:extLst>
          </p:cNvPr>
          <p:cNvSpPr/>
          <p:nvPr/>
        </p:nvSpPr>
        <p:spPr>
          <a:xfrm>
            <a:off x="6208814" y="3235026"/>
            <a:ext cx="29131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chemeClr val="accent1"/>
                </a:solidFill>
              </a:rPr>
              <a:t>Európai Bizottság: 2021-től kezdve 177 milliárd euró köz- és magánberuházás, GDP 1%-os növekedése egy évtizeden át 2030-ig, 900 000 új munkahely létrehozása</a:t>
            </a:r>
            <a:endParaRPr lang="en-GB" b="1" i="1" dirty="0">
              <a:solidFill>
                <a:schemeClr val="accent1"/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6A6AF68-55FA-457E-834F-DA2503C793A9}"/>
              </a:ext>
            </a:extLst>
          </p:cNvPr>
          <p:cNvSpPr txBox="1"/>
          <p:nvPr/>
        </p:nvSpPr>
        <p:spPr>
          <a:xfrm>
            <a:off x="2161621" y="3467660"/>
            <a:ext cx="139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i="1" dirty="0">
                <a:solidFill>
                  <a:schemeClr val="accent1"/>
                </a:solidFill>
              </a:rPr>
              <a:t>Az Európai Unió Tanácsa 2019. május 8-án jóváhagyta végleges szöveget </a:t>
            </a:r>
          </a:p>
        </p:txBody>
      </p:sp>
    </p:spTree>
    <p:extLst>
      <p:ext uri="{BB962C8B-B14F-4D97-AF65-F5344CB8AC3E}">
        <p14:creationId xmlns:p14="http://schemas.microsoft.com/office/powerpoint/2010/main" val="2060670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781"/>
            <a:ext cx="5398265" cy="3712451"/>
          </a:xfrm>
          <a:prstGeom prst="rect">
            <a:avLst/>
          </a:prstGeom>
          <a:noFill/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76270" y="180708"/>
            <a:ext cx="7546554" cy="447253"/>
          </a:xfrm>
        </p:spPr>
        <p:txBody>
          <a:bodyPr>
            <a:noAutofit/>
          </a:bodyPr>
          <a:lstStyle/>
          <a:p>
            <a:r>
              <a:rPr lang="hu-HU" sz="2400" cap="none" dirty="0">
                <a:solidFill>
                  <a:schemeClr val="accent1"/>
                </a:solidFill>
                <a:ea typeface="+mn-ea"/>
                <a:cs typeface="+mn-cs"/>
              </a:rPr>
              <a:t>Magyarországi energiamix és kibocsátás-csökkentés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3406-DEFF-446A-9B24-DCCB279FEDF6}" type="slidenum">
              <a:rPr lang="hu-HU" smtClean="0"/>
              <a:pPr/>
              <a:t>5</a:t>
            </a:fld>
            <a:endParaRPr lang="hu-H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FF53F57-70CE-455A-A64A-75B4A22C9034}"/>
              </a:ext>
            </a:extLst>
          </p:cNvPr>
          <p:cNvPicPr/>
          <p:nvPr/>
        </p:nvPicPr>
        <p:blipFill rotWithShape="1">
          <a:blip r:embed="rId4" cstate="print"/>
          <a:srcRect r="1766"/>
          <a:stretch/>
        </p:blipFill>
        <p:spPr>
          <a:xfrm>
            <a:off x="5321146" y="1498294"/>
            <a:ext cx="3822853" cy="3464498"/>
          </a:xfrm>
          <a:prstGeom prst="rect">
            <a:avLst/>
          </a:prstGeom>
          <a:ln>
            <a:noFill/>
          </a:ln>
        </p:spPr>
      </p:pic>
      <p:sp>
        <p:nvSpPr>
          <p:cNvPr id="12" name="CustomShape 3">
            <a:extLst>
              <a:ext uri="{FF2B5EF4-FFF2-40B4-BE49-F238E27FC236}">
                <a16:creationId xmlns:a16="http://schemas.microsoft.com/office/drawing/2014/main" id="{372F3AB6-A3C5-43DC-A2F4-7D4A8C58B721}"/>
              </a:ext>
            </a:extLst>
          </p:cNvPr>
          <p:cNvSpPr/>
          <p:nvPr/>
        </p:nvSpPr>
        <p:spPr>
          <a:xfrm>
            <a:off x="5552501" y="1288974"/>
            <a:ext cx="3415229" cy="30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hu-HU" sz="900" b="1" spc="-1" dirty="0">
                <a:latin typeface="Arial"/>
                <a:ea typeface="ＭＳ Ｐゴシック"/>
              </a:rPr>
              <a:t>Magyar üvegházhatásúgáz-kibocsátási pályák 2050-ig</a:t>
            </a:r>
            <a:endParaRPr lang="hu-HU" sz="900" b="1" spc="-1" dirty="0">
              <a:latin typeface="Arial"/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AC830D6E-7664-4483-93B6-8C20D78FB28D}"/>
              </a:ext>
            </a:extLst>
          </p:cNvPr>
          <p:cNvSpPr/>
          <p:nvPr/>
        </p:nvSpPr>
        <p:spPr>
          <a:xfrm>
            <a:off x="214829" y="2524400"/>
            <a:ext cx="3822853" cy="129517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6C93CCB-1D1C-431D-84EE-8A2CB9AF7138}"/>
              </a:ext>
            </a:extLst>
          </p:cNvPr>
          <p:cNvSpPr/>
          <p:nvPr/>
        </p:nvSpPr>
        <p:spPr>
          <a:xfrm>
            <a:off x="6383625" y="4854363"/>
            <a:ext cx="26928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800" spc="-1" dirty="0">
                <a:solidFill>
                  <a:srgbClr val="000000"/>
                </a:solidFill>
                <a:latin typeface="Arial"/>
              </a:rPr>
              <a:t>Források: ITM és Nemzeti Éghajlatváltozási Stratégia 2</a:t>
            </a:r>
            <a:endParaRPr lang="hu-HU" sz="800" spc="-1" dirty="0">
              <a:latin typeface="Arial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8DF90DA-6D40-4DCE-A7E8-8F752E5EB37E}"/>
              </a:ext>
            </a:extLst>
          </p:cNvPr>
          <p:cNvSpPr txBox="1"/>
          <p:nvPr/>
        </p:nvSpPr>
        <p:spPr>
          <a:xfrm>
            <a:off x="148704" y="638979"/>
            <a:ext cx="881902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1600" b="1" dirty="0"/>
              <a:t>Az előzetes ÜHG kibocsátás-csökkentési cél 2030-ra legalább 40%. A földgáz szerepe nem elvitatható, de kérdés, hogyan alakítjuk a jövőben, mennyire használjuk ki a gázipari innovációs lehetőségeket.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B5985BB-37A4-4FD8-A6B5-45CA29B51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356" y="4172032"/>
            <a:ext cx="1492145" cy="85697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B239AD4F-6E03-4D83-B82B-4B7D39107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04" y="43186"/>
            <a:ext cx="929792" cy="584775"/>
          </a:xfrm>
          <a:prstGeom prst="rect">
            <a:avLst/>
          </a:prstGeom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E3CF85A3-8A6A-44BC-B995-CBAE7558B4D2}"/>
              </a:ext>
            </a:extLst>
          </p:cNvPr>
          <p:cNvCxnSpPr>
            <a:cxnSpLocks/>
          </p:cNvCxnSpPr>
          <p:nvPr/>
        </p:nvCxnSpPr>
        <p:spPr>
          <a:xfrm>
            <a:off x="7454536" y="3039291"/>
            <a:ext cx="0" cy="14652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76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61FD74-F667-472F-BC53-C23D4A5C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4" y="165086"/>
            <a:ext cx="8883120" cy="720000"/>
          </a:xfrm>
        </p:spPr>
        <p:txBody>
          <a:bodyPr/>
          <a:lstStyle/>
          <a:p>
            <a:r>
              <a:rPr lang="hu-HU" dirty="0"/>
              <a:t>A hazai erőművi kapacitások jövőbeni összetétele szakmai vita tárgya, de a földgáz szerepe reálisan  stabil a rugalmassági igények miatt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593E891-E2C2-43E0-AB18-11ED9E2A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6</a:t>
            </a:fld>
            <a:endParaRPr lang="de-DE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CC0ED4-7F83-40C6-BA9F-A8F86A3EC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9439"/>
          <a:stretch/>
        </p:blipFill>
        <p:spPr>
          <a:xfrm>
            <a:off x="242374" y="795741"/>
            <a:ext cx="8391423" cy="427201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018638E5-A3C2-46EF-B01B-9DFD6656C7D5}"/>
              </a:ext>
            </a:extLst>
          </p:cNvPr>
          <p:cNvSpPr/>
          <p:nvPr/>
        </p:nvSpPr>
        <p:spPr>
          <a:xfrm>
            <a:off x="161728" y="4928056"/>
            <a:ext cx="20313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800" spc="-1" dirty="0">
                <a:solidFill>
                  <a:srgbClr val="000000"/>
                </a:solidFill>
                <a:latin typeface="Arial"/>
              </a:rPr>
              <a:t>Forrás: REKK, Árampiaci jövőkép, 2019</a:t>
            </a:r>
            <a:endParaRPr lang="hu-HU" sz="800" spc="-1" dirty="0">
              <a:latin typeface="Arial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A1173EF-8FB8-4D3D-8483-5EAD97E4A7E7}"/>
              </a:ext>
            </a:extLst>
          </p:cNvPr>
          <p:cNvSpPr txBox="1"/>
          <p:nvPr/>
        </p:nvSpPr>
        <p:spPr>
          <a:xfrm>
            <a:off x="2511846" y="974430"/>
            <a:ext cx="443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1"/>
                </a:solidFill>
              </a:rPr>
              <a:t>Beépített kapacitásösszetétel forgatókönyvek, 2030</a:t>
            </a:r>
          </a:p>
        </p:txBody>
      </p:sp>
    </p:spTree>
    <p:extLst>
      <p:ext uri="{BB962C8B-B14F-4D97-AF65-F5344CB8AC3E}">
        <p14:creationId xmlns:p14="http://schemas.microsoft.com/office/powerpoint/2010/main" val="410522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6" y="1587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0" name="think-cell Slide" r:id="rId5" imgW="530" imgH="528" progId="TCLayout.ActiveDocument.1">
                  <p:embed/>
                </p:oleObj>
              </mc:Choice>
              <mc:Fallback>
                <p:oleObj name="think-cell Slide" r:id="rId5" imgW="530" imgH="528" progId="TCLayout.ActiveDocument.1">
                  <p:embed/>
                  <p:pic>
                    <p:nvPicPr>
                      <p:cNvPr id="37" name="Object 3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6" y="1587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705" y="164942"/>
            <a:ext cx="8733066" cy="32060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b="1" dirty="0"/>
              <a:t>Az új Nemzeti Energiastratégia és az ügyfelek igényei mutatnak utat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4DC6FF-D85D-4E34-8BD4-2165D2161CC6}"/>
              </a:ext>
            </a:extLst>
          </p:cNvPr>
          <p:cNvGrpSpPr/>
          <p:nvPr/>
        </p:nvGrpSpPr>
        <p:grpSpPr>
          <a:xfrm>
            <a:off x="4044282" y="618444"/>
            <a:ext cx="4922489" cy="1872726"/>
            <a:chOff x="138399" y="1096549"/>
            <a:chExt cx="3688534" cy="26044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DD10BA-2573-4D52-9083-AE3AD2004C33}"/>
                </a:ext>
              </a:extLst>
            </p:cNvPr>
            <p:cNvSpPr txBox="1"/>
            <p:nvPr/>
          </p:nvSpPr>
          <p:spPr>
            <a:xfrm>
              <a:off x="138399" y="1596500"/>
              <a:ext cx="3688534" cy="2104484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square" rtlCol="0">
              <a:spAutoFit/>
            </a:bodyPr>
            <a:lstStyle/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Digitálisan intézi a közműügyeit</a:t>
              </a:r>
            </a:p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Hőszigeteléssel korszerűsíti othonát </a:t>
              </a:r>
            </a:p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Napelemet és/vagy korszerű gáztüzelő berendezést üzemeltet</a:t>
              </a:r>
            </a:p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Elektromos vagy gáz (CNG) hajtású autóval közlekedik </a:t>
              </a:r>
            </a:p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Képes tárolni a megtermelt energiát</a:t>
              </a:r>
            </a:p>
            <a:p>
              <a:pPr marL="285493" indent="-285493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hu-HU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Energiaközösségeket alakít ki</a:t>
              </a:r>
              <a:endParaRPr lang="hu-HU" sz="1200" dirty="0">
                <a:solidFill>
                  <a:schemeClr val="accent3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53" name="Szövegdoboz 148">
              <a:extLst>
                <a:ext uri="{FF2B5EF4-FFF2-40B4-BE49-F238E27FC236}">
                  <a16:creationId xmlns:a16="http://schemas.microsoft.com/office/drawing/2014/main" id="{DAB367AE-36B7-41E6-8763-C30DA591F6DD}"/>
                </a:ext>
              </a:extLst>
            </p:cNvPr>
            <p:cNvSpPr txBox="1"/>
            <p:nvPr/>
          </p:nvSpPr>
          <p:spPr>
            <a:xfrm>
              <a:off x="138399" y="1096549"/>
              <a:ext cx="3688534" cy="445867"/>
            </a:xfrm>
            <a:prstGeom prst="rect">
              <a:avLst/>
            </a:prstGeom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2398"/>
                </a:lnSpc>
              </a:pPr>
              <a:r>
                <a:rPr lang="hu-HU" sz="2000" b="1" dirty="0">
                  <a:solidFill>
                    <a:schemeClr val="bg1"/>
                  </a:solidFill>
                </a:rPr>
                <a:t>A jövő ügyfele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5CB29366-550C-4FC9-AABA-7C464AE24510}"/>
              </a:ext>
            </a:extLst>
          </p:cNvPr>
          <p:cNvGrpSpPr/>
          <p:nvPr/>
        </p:nvGrpSpPr>
        <p:grpSpPr>
          <a:xfrm>
            <a:off x="223285" y="2218833"/>
            <a:ext cx="3733986" cy="2823968"/>
            <a:chOff x="477092" y="1516082"/>
            <a:chExt cx="5047408" cy="2118131"/>
          </a:xfrm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9BB99E1A-980C-47D4-BB61-41191561E340}"/>
                </a:ext>
              </a:extLst>
            </p:cNvPr>
            <p:cNvGrpSpPr/>
            <p:nvPr/>
          </p:nvGrpSpPr>
          <p:grpSpPr>
            <a:xfrm>
              <a:off x="491836" y="1516082"/>
              <a:ext cx="5032664" cy="270020"/>
              <a:chOff x="491836" y="1516082"/>
              <a:chExt cx="3941619" cy="270020"/>
            </a:xfrm>
          </p:grpSpPr>
          <p:sp>
            <p:nvSpPr>
              <p:cNvPr id="26" name="Téglalap: lekerekített 25">
                <a:extLst>
                  <a:ext uri="{FF2B5EF4-FFF2-40B4-BE49-F238E27FC236}">
                    <a16:creationId xmlns:a16="http://schemas.microsoft.com/office/drawing/2014/main" id="{DD05BB44-18FF-4C47-A344-9D814045A1B8}"/>
                  </a:ext>
                </a:extLst>
              </p:cNvPr>
              <p:cNvSpPr/>
              <p:nvPr/>
            </p:nvSpPr>
            <p:spPr>
              <a:xfrm>
                <a:off x="491836" y="1516082"/>
                <a:ext cx="3941619" cy="270020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B00402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  <p:sp>
            <p:nvSpPr>
              <p:cNvPr id="27" name="Szövegdoboz 26">
                <a:extLst>
                  <a:ext uri="{FF2B5EF4-FFF2-40B4-BE49-F238E27FC236}">
                    <a16:creationId xmlns:a16="http://schemas.microsoft.com/office/drawing/2014/main" id="{B1ABE6B8-B748-450C-9532-59712D1E0994}"/>
                  </a:ext>
                </a:extLst>
              </p:cNvPr>
              <p:cNvSpPr txBox="1"/>
              <p:nvPr/>
            </p:nvSpPr>
            <p:spPr>
              <a:xfrm>
                <a:off x="596900" y="1563811"/>
                <a:ext cx="3755648" cy="1541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TISZTA, OKOS, MEGFIZETHETŐ </a:t>
                </a:r>
                <a:r>
                  <a:rPr kumimoji="0" lang="hu-H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energia</a:t>
                </a:r>
              </a:p>
            </p:txBody>
          </p: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F5AB3333-D629-4B25-BDED-47B893CF3D2D}"/>
                </a:ext>
              </a:extLst>
            </p:cNvPr>
            <p:cNvGrpSpPr/>
            <p:nvPr/>
          </p:nvGrpSpPr>
          <p:grpSpPr>
            <a:xfrm>
              <a:off x="477092" y="1832449"/>
              <a:ext cx="2479964" cy="875146"/>
              <a:chOff x="491836" y="1079686"/>
              <a:chExt cx="3941619" cy="875146"/>
            </a:xfrm>
          </p:grpSpPr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DC76C864-7368-41A8-9597-CACC2FC86EE7}"/>
                  </a:ext>
                </a:extLst>
              </p:cNvPr>
              <p:cNvSpPr txBox="1"/>
              <p:nvPr/>
            </p:nvSpPr>
            <p:spPr>
              <a:xfrm>
                <a:off x="614020" y="1171943"/>
                <a:ext cx="3708400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A magyar fogyasztót helyezzük a Nemzeti Energiastratégia fókuszába</a:t>
                </a:r>
              </a:p>
            </p:txBody>
          </p:sp>
          <p:sp>
            <p:nvSpPr>
              <p:cNvPr id="25" name="Téglalap: lekerekített 24">
                <a:extLst>
                  <a:ext uri="{FF2B5EF4-FFF2-40B4-BE49-F238E27FC236}">
                    <a16:creationId xmlns:a16="http://schemas.microsoft.com/office/drawing/2014/main" id="{438E1E70-D6DB-468A-B9F0-75152F79707C}"/>
                  </a:ext>
                </a:extLst>
              </p:cNvPr>
              <p:cNvSpPr/>
              <p:nvPr/>
            </p:nvSpPr>
            <p:spPr>
              <a:xfrm>
                <a:off x="491836" y="1079686"/>
                <a:ext cx="3941619" cy="875146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95BE506B-3D6C-4F82-9411-CE20AC36C71D}"/>
                </a:ext>
              </a:extLst>
            </p:cNvPr>
            <p:cNvGrpSpPr/>
            <p:nvPr/>
          </p:nvGrpSpPr>
          <p:grpSpPr>
            <a:xfrm>
              <a:off x="3008168" y="1838049"/>
              <a:ext cx="2486596" cy="875146"/>
              <a:chOff x="444700" y="1159660"/>
              <a:chExt cx="3941619" cy="623454"/>
            </a:xfrm>
          </p:grpSpPr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BD95FE19-D168-4254-84BE-D3AE764131E8}"/>
                  </a:ext>
                </a:extLst>
              </p:cNvPr>
              <p:cNvSpPr txBox="1"/>
              <p:nvPr/>
            </p:nvSpPr>
            <p:spPr>
              <a:xfrm>
                <a:off x="561309" y="1263485"/>
                <a:ext cx="3708399" cy="3453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Megerősítjük energiaellátásunk biztonságát</a:t>
                </a:r>
              </a:p>
            </p:txBody>
          </p:sp>
          <p:sp>
            <p:nvSpPr>
              <p:cNvPr id="23" name="Téglalap: lekerekített 22">
                <a:extLst>
                  <a:ext uri="{FF2B5EF4-FFF2-40B4-BE49-F238E27FC236}">
                    <a16:creationId xmlns:a16="http://schemas.microsoft.com/office/drawing/2014/main" id="{B64BD648-53F5-4372-8D8A-F03C8BA8FD51}"/>
                  </a:ext>
                </a:extLst>
              </p:cNvPr>
              <p:cNvSpPr/>
              <p:nvPr/>
            </p:nvSpPr>
            <p:spPr>
              <a:xfrm>
                <a:off x="444700" y="1159660"/>
                <a:ext cx="3941619" cy="623454"/>
              </a:xfrm>
              <a:prstGeom prst="round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0889A627-0FC1-48D1-A9B0-0901238C2256}"/>
                </a:ext>
              </a:extLst>
            </p:cNvPr>
            <p:cNvGrpSpPr/>
            <p:nvPr/>
          </p:nvGrpSpPr>
          <p:grpSpPr>
            <a:xfrm>
              <a:off x="477092" y="2759067"/>
              <a:ext cx="2479964" cy="875146"/>
              <a:chOff x="491836" y="954600"/>
              <a:chExt cx="3941619" cy="875146"/>
            </a:xfrm>
          </p:grpSpPr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E8D14C97-2DEA-4E83-A2BB-93F32D50AE3D}"/>
                  </a:ext>
                </a:extLst>
              </p:cNvPr>
              <p:cNvSpPr txBox="1"/>
              <p:nvPr/>
            </p:nvSpPr>
            <p:spPr>
              <a:xfrm>
                <a:off x="602122" y="1120025"/>
                <a:ext cx="3708401" cy="4847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Végrehajtjuk az energiaszektor klímabarát átalakítását</a:t>
                </a:r>
              </a:p>
            </p:txBody>
          </p:sp>
          <p:sp>
            <p:nvSpPr>
              <p:cNvPr id="21" name="Téglalap: lekerekített 20">
                <a:extLst>
                  <a:ext uri="{FF2B5EF4-FFF2-40B4-BE49-F238E27FC236}">
                    <a16:creationId xmlns:a16="http://schemas.microsoft.com/office/drawing/2014/main" id="{EAB5F45B-9E7A-41AE-B460-CD3FE2F3E5FB}"/>
                  </a:ext>
                </a:extLst>
              </p:cNvPr>
              <p:cNvSpPr/>
              <p:nvPr/>
            </p:nvSpPr>
            <p:spPr>
              <a:xfrm>
                <a:off x="491836" y="954600"/>
                <a:ext cx="3941619" cy="875146"/>
              </a:xfrm>
              <a:prstGeom prst="round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6140DF9C-9E51-49A9-99CD-17CE0404912B}"/>
                </a:ext>
              </a:extLst>
            </p:cNvPr>
            <p:cNvGrpSpPr/>
            <p:nvPr/>
          </p:nvGrpSpPr>
          <p:grpSpPr>
            <a:xfrm>
              <a:off x="3030424" y="2759067"/>
              <a:ext cx="2490420" cy="875146"/>
              <a:chOff x="479979" y="1066560"/>
              <a:chExt cx="3947681" cy="623454"/>
            </a:xfrm>
          </p:grpSpPr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384A1802-13AD-47FA-9A23-3A64867ECEF5}"/>
                  </a:ext>
                </a:extLst>
              </p:cNvPr>
              <p:cNvSpPr txBox="1"/>
              <p:nvPr/>
            </p:nvSpPr>
            <p:spPr>
              <a:xfrm>
                <a:off x="561306" y="1090108"/>
                <a:ext cx="3866354" cy="5427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rPr>
                  <a:t>Kihasználjuk az energetikai innovációban és a klímaváltozásban rejlő gazdaságfejlesztési lehetőségeket</a:t>
                </a:r>
              </a:p>
            </p:txBody>
          </p:sp>
          <p:sp>
            <p:nvSpPr>
              <p:cNvPr id="19" name="Téglalap: lekerekített 18">
                <a:extLst>
                  <a:ext uri="{FF2B5EF4-FFF2-40B4-BE49-F238E27FC236}">
                    <a16:creationId xmlns:a16="http://schemas.microsoft.com/office/drawing/2014/main" id="{8E4B3F11-83EC-4AD5-ADA7-E5644CD4B7F7}"/>
                  </a:ext>
                </a:extLst>
              </p:cNvPr>
              <p:cNvSpPr/>
              <p:nvPr/>
            </p:nvSpPr>
            <p:spPr>
              <a:xfrm>
                <a:off x="479979" y="1066560"/>
                <a:ext cx="3941619" cy="623454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E393E966-79CD-4AC0-A7EB-84585291F3FC}"/>
              </a:ext>
            </a:extLst>
          </p:cNvPr>
          <p:cNvSpPr txBox="1">
            <a:spLocks/>
          </p:cNvSpPr>
          <p:nvPr/>
        </p:nvSpPr>
        <p:spPr>
          <a:xfrm>
            <a:off x="267929" y="613626"/>
            <a:ext cx="3686638" cy="3600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lnSpc>
                <a:spcPts val="2398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Nemzeti Energiastratégia 2.0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16FE3E4-7FF8-4920-8565-8E555E52394B}"/>
              </a:ext>
            </a:extLst>
          </p:cNvPr>
          <p:cNvSpPr txBox="1"/>
          <p:nvPr/>
        </p:nvSpPr>
        <p:spPr>
          <a:xfrm>
            <a:off x="267928" y="1007356"/>
            <a:ext cx="3677115" cy="1169551"/>
          </a:xfrm>
          <a:prstGeom prst="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4">
                    <a:lumMod val="75000"/>
                  </a:schemeClr>
                </a:solidFill>
              </a:rPr>
              <a:t>A készülő NES 2.0 ügyfél oldalon a villamos energia piaci változásokat helyezi előtérbe, de az </a:t>
            </a:r>
            <a:r>
              <a:rPr lang="hu-HU" b="1" dirty="0">
                <a:solidFill>
                  <a:srgbClr val="FF0000"/>
                </a:solidFill>
              </a:rPr>
              <a:t>innovációs célokban a földgázipar is jelen van </a:t>
            </a:r>
            <a:r>
              <a:rPr lang="hu-HU" dirty="0">
                <a:solidFill>
                  <a:schemeClr val="accent4">
                    <a:lumMod val="75000"/>
                  </a:schemeClr>
                </a:solidFill>
              </a:rPr>
              <a:t>(P2G, P2X technológiák, rugalmasság, zöldgáz stb.), emelkedő fogy-i mennyiséggel.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10270B3-9475-4EC9-BB6E-DE50167F1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248" y="2640625"/>
            <a:ext cx="2932438" cy="233793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EC10E48B-C112-4DD9-9F05-BEEE683E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74" y="2744029"/>
            <a:ext cx="1942840" cy="86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D048CEA5-F55F-495C-B9BB-0C5D493060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143" t="50540" r="34721"/>
          <a:stretch/>
        </p:blipFill>
        <p:spPr>
          <a:xfrm>
            <a:off x="7943162" y="3612772"/>
            <a:ext cx="1023610" cy="1303683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BAC6BE55-72E0-4FF6-BA7D-0F5C394C0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316" y="3666667"/>
            <a:ext cx="969845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0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yíl: lefelé mutató 18">
            <a:extLst>
              <a:ext uri="{FF2B5EF4-FFF2-40B4-BE49-F238E27FC236}">
                <a16:creationId xmlns:a16="http://schemas.microsoft.com/office/drawing/2014/main" id="{D0A6EE58-0AC1-4066-B057-091F45689445}"/>
              </a:ext>
            </a:extLst>
          </p:cNvPr>
          <p:cNvSpPr/>
          <p:nvPr/>
        </p:nvSpPr>
        <p:spPr>
          <a:xfrm>
            <a:off x="4488490" y="849714"/>
            <a:ext cx="257681" cy="63945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graphicFrame>
        <p:nvGraphicFramePr>
          <p:cNvPr id="92" name="Object 9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5817" y="1589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4" name="think-cell Slide" r:id="rId5" imgW="451" imgH="450" progId="TCLayout.ActiveDocument.1">
                  <p:embed/>
                </p:oleObj>
              </mc:Choice>
              <mc:Fallback>
                <p:oleObj name="think-cell Slide" r:id="rId5" imgW="451" imgH="450" progId="TCLayout.ActiveDocument.1">
                  <p:embed/>
                  <p:pic>
                    <p:nvPicPr>
                      <p:cNvPr id="92" name="Object 9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7" y="1589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7" y="152943"/>
            <a:ext cx="8782581" cy="35297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/>
          <a:p>
            <a:pPr algn="l" defTabSz="914400">
              <a:lnSpc>
                <a:spcPts val="2500"/>
              </a:lnSpc>
            </a:pPr>
            <a:r>
              <a:rPr lang="hu-HU" sz="2400" kern="100" dirty="0">
                <a:solidFill>
                  <a:srgbClr val="EA1C0A"/>
                </a:solidFill>
              </a:rPr>
              <a:t>A jövő – a villamos energia mellett a gázelosztó rendszer is átalakul</a:t>
            </a:r>
            <a:endParaRPr lang="en-US" sz="2400" kern="100" dirty="0">
              <a:solidFill>
                <a:srgbClr val="EA1C0A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65F906C-1505-423A-B67A-E3BD7CC18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29" y="1387154"/>
            <a:ext cx="3701624" cy="3145790"/>
          </a:xfrm>
          <a:prstGeom prst="ellipse">
            <a:avLst/>
          </a:prstGeom>
        </p:spPr>
      </p:pic>
      <p:sp>
        <p:nvSpPr>
          <p:cNvPr id="9" name="Nyíl: balra-jobbra mutató 8">
            <a:extLst>
              <a:ext uri="{FF2B5EF4-FFF2-40B4-BE49-F238E27FC236}">
                <a16:creationId xmlns:a16="http://schemas.microsoft.com/office/drawing/2014/main" id="{72D5EEF7-2F72-41A1-97E7-6F0CCA6894F9}"/>
              </a:ext>
            </a:extLst>
          </p:cNvPr>
          <p:cNvSpPr/>
          <p:nvPr/>
        </p:nvSpPr>
        <p:spPr>
          <a:xfrm>
            <a:off x="3885816" y="1034604"/>
            <a:ext cx="1421101" cy="242996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sp>
        <p:nvSpPr>
          <p:cNvPr id="39" name="Téglalap: lekerekített 38">
            <a:extLst>
              <a:ext uri="{FF2B5EF4-FFF2-40B4-BE49-F238E27FC236}">
                <a16:creationId xmlns:a16="http://schemas.microsoft.com/office/drawing/2014/main" id="{2881A8A8-C720-4D3B-A7A9-C9A60FE1D3BD}"/>
              </a:ext>
            </a:extLst>
          </p:cNvPr>
          <p:cNvSpPr/>
          <p:nvPr/>
        </p:nvSpPr>
        <p:spPr>
          <a:xfrm>
            <a:off x="209030" y="984468"/>
            <a:ext cx="3676786" cy="3422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defTabSz="912704">
              <a:buClr>
                <a:srgbClr val="000000"/>
              </a:buClr>
              <a:buSzPct val="100000"/>
              <a:defRPr/>
            </a:pPr>
            <a:r>
              <a:rPr lang="hu-HU" sz="1600" b="1" dirty="0">
                <a:solidFill>
                  <a:prstClr val="white"/>
                </a:solidFill>
              </a:rPr>
              <a:t>Az integrált energia rendszer…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Téglalap: lekerekített 39">
            <a:extLst>
              <a:ext uri="{FF2B5EF4-FFF2-40B4-BE49-F238E27FC236}">
                <a16:creationId xmlns:a16="http://schemas.microsoft.com/office/drawing/2014/main" id="{749AFF7D-C572-457F-B9E9-601956338947}"/>
              </a:ext>
            </a:extLst>
          </p:cNvPr>
          <p:cNvSpPr/>
          <p:nvPr/>
        </p:nvSpPr>
        <p:spPr>
          <a:xfrm>
            <a:off x="5306917" y="976571"/>
            <a:ext cx="3684693" cy="34223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földgáz oldalon is érvényes.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1748D4A1-3F8C-4005-A073-BE19904043F5}"/>
              </a:ext>
            </a:extLst>
          </p:cNvPr>
          <p:cNvGrpSpPr/>
          <p:nvPr/>
        </p:nvGrpSpPr>
        <p:grpSpPr>
          <a:xfrm>
            <a:off x="4081691" y="872691"/>
            <a:ext cx="1080001" cy="1166706"/>
            <a:chOff x="2460250" y="131645"/>
            <a:chExt cx="1167324" cy="1252312"/>
          </a:xfrm>
        </p:grpSpPr>
        <p:sp>
          <p:nvSpPr>
            <p:cNvPr id="54" name="Ellipszis 53">
              <a:extLst>
                <a:ext uri="{FF2B5EF4-FFF2-40B4-BE49-F238E27FC236}">
                  <a16:creationId xmlns:a16="http://schemas.microsoft.com/office/drawing/2014/main" id="{F8E61879-9EE8-4ECA-A1DC-58967096602A}"/>
                </a:ext>
              </a:extLst>
            </p:cNvPr>
            <p:cNvSpPr/>
            <p:nvPr/>
          </p:nvSpPr>
          <p:spPr>
            <a:xfrm>
              <a:off x="2460250" y="224713"/>
              <a:ext cx="1167324" cy="115924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5" name="Ellipszis 4">
              <a:extLst>
                <a:ext uri="{FF2B5EF4-FFF2-40B4-BE49-F238E27FC236}">
                  <a16:creationId xmlns:a16="http://schemas.microsoft.com/office/drawing/2014/main" id="{09297F41-7DE2-4CB1-8950-52866CC4E2C3}"/>
                </a:ext>
              </a:extLst>
            </p:cNvPr>
            <p:cNvSpPr txBox="1"/>
            <p:nvPr/>
          </p:nvSpPr>
          <p:spPr>
            <a:xfrm>
              <a:off x="2617217" y="131645"/>
              <a:ext cx="843960" cy="843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Digitális</a:t>
              </a:r>
            </a:p>
          </p:txBody>
        </p:sp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7AF14F17-81B3-4667-8861-F29B01ADEC4A}"/>
              </a:ext>
            </a:extLst>
          </p:cNvPr>
          <p:cNvGrpSpPr/>
          <p:nvPr/>
        </p:nvGrpSpPr>
        <p:grpSpPr>
          <a:xfrm>
            <a:off x="4065157" y="1344441"/>
            <a:ext cx="1081038" cy="1124052"/>
            <a:chOff x="997794" y="918092"/>
            <a:chExt cx="1168445" cy="1206528"/>
          </a:xfrm>
        </p:grpSpPr>
        <p:sp>
          <p:nvSpPr>
            <p:cNvPr id="46" name="Ellipszis 45">
              <a:extLst>
                <a:ext uri="{FF2B5EF4-FFF2-40B4-BE49-F238E27FC236}">
                  <a16:creationId xmlns:a16="http://schemas.microsoft.com/office/drawing/2014/main" id="{612C19A5-8FFF-429E-8E72-B6FCDB433E44}"/>
                </a:ext>
              </a:extLst>
            </p:cNvPr>
            <p:cNvSpPr/>
            <p:nvPr/>
          </p:nvSpPr>
          <p:spPr>
            <a:xfrm>
              <a:off x="997794" y="965376"/>
              <a:ext cx="1167324" cy="115924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7" name="Ellipszis 12">
              <a:extLst>
                <a:ext uri="{FF2B5EF4-FFF2-40B4-BE49-F238E27FC236}">
                  <a16:creationId xmlns:a16="http://schemas.microsoft.com/office/drawing/2014/main" id="{DFA0B17B-9D0D-435A-B57D-C9F1ECEA4C69}"/>
                </a:ext>
              </a:extLst>
            </p:cNvPr>
            <p:cNvSpPr txBox="1"/>
            <p:nvPr/>
          </p:nvSpPr>
          <p:spPr>
            <a:xfrm>
              <a:off x="1039930" y="918092"/>
              <a:ext cx="1126309" cy="84396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Fenntartható</a:t>
              </a:r>
            </a:p>
          </p:txBody>
        </p:sp>
      </p:grpSp>
      <p:grpSp>
        <p:nvGrpSpPr>
          <p:cNvPr id="43" name="Csoportba foglalás 42">
            <a:extLst>
              <a:ext uri="{FF2B5EF4-FFF2-40B4-BE49-F238E27FC236}">
                <a16:creationId xmlns:a16="http://schemas.microsoft.com/office/drawing/2014/main" id="{9776A5DB-45B9-41F9-BDB1-699A343FA76F}"/>
              </a:ext>
            </a:extLst>
          </p:cNvPr>
          <p:cNvGrpSpPr/>
          <p:nvPr/>
        </p:nvGrpSpPr>
        <p:grpSpPr>
          <a:xfrm>
            <a:off x="4077328" y="1880660"/>
            <a:ext cx="1080001" cy="1080000"/>
            <a:chOff x="1524828" y="2566217"/>
            <a:chExt cx="1167324" cy="1159244"/>
          </a:xfrm>
        </p:grpSpPr>
        <p:sp>
          <p:nvSpPr>
            <p:cNvPr id="50" name="Ellipszis 49">
              <a:extLst>
                <a:ext uri="{FF2B5EF4-FFF2-40B4-BE49-F238E27FC236}">
                  <a16:creationId xmlns:a16="http://schemas.microsoft.com/office/drawing/2014/main" id="{D4926689-4B69-41C9-A7EF-47EF3509BE0E}"/>
                </a:ext>
              </a:extLst>
            </p:cNvPr>
            <p:cNvSpPr/>
            <p:nvPr/>
          </p:nvSpPr>
          <p:spPr>
            <a:xfrm>
              <a:off x="1524828" y="2566217"/>
              <a:ext cx="1167324" cy="115924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1" name="Ellipszis 8">
              <a:extLst>
                <a:ext uri="{FF2B5EF4-FFF2-40B4-BE49-F238E27FC236}">
                  <a16:creationId xmlns:a16="http://schemas.microsoft.com/office/drawing/2014/main" id="{5819BC84-7634-414C-AADB-D1A4F72856DA}"/>
                </a:ext>
              </a:extLst>
            </p:cNvPr>
            <p:cNvSpPr txBox="1"/>
            <p:nvPr/>
          </p:nvSpPr>
          <p:spPr>
            <a:xfrm>
              <a:off x="1653940" y="2570790"/>
              <a:ext cx="935183" cy="912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Ügyféligény-</a:t>
              </a:r>
              <a:r>
                <a:rPr kumimoji="0" lang="hu-HU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hez</a:t>
              </a: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B00402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 </a:t>
              </a: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igazodó</a:t>
              </a:r>
            </a:p>
          </p:txBody>
        </p:sp>
      </p:grpSp>
      <p:grpSp>
        <p:nvGrpSpPr>
          <p:cNvPr id="44" name="Csoportba foglalás 43">
            <a:extLst>
              <a:ext uri="{FF2B5EF4-FFF2-40B4-BE49-F238E27FC236}">
                <a16:creationId xmlns:a16="http://schemas.microsoft.com/office/drawing/2014/main" id="{C35EDD8E-DD02-4B40-969D-FC51C203D93B}"/>
              </a:ext>
            </a:extLst>
          </p:cNvPr>
          <p:cNvGrpSpPr/>
          <p:nvPr/>
        </p:nvGrpSpPr>
        <p:grpSpPr>
          <a:xfrm>
            <a:off x="4065157" y="2499006"/>
            <a:ext cx="1080000" cy="1080000"/>
            <a:chOff x="3364700" y="2430274"/>
            <a:chExt cx="1167323" cy="1159244"/>
          </a:xfrm>
        </p:grpSpPr>
        <p:sp>
          <p:nvSpPr>
            <p:cNvPr id="48" name="Ellipszis 47">
              <a:extLst>
                <a:ext uri="{FF2B5EF4-FFF2-40B4-BE49-F238E27FC236}">
                  <a16:creationId xmlns:a16="http://schemas.microsoft.com/office/drawing/2014/main" id="{86918BB7-5D16-45B1-AED7-770C44262504}"/>
                </a:ext>
              </a:extLst>
            </p:cNvPr>
            <p:cNvSpPr/>
            <p:nvPr/>
          </p:nvSpPr>
          <p:spPr>
            <a:xfrm>
              <a:off x="3364700" y="2430274"/>
              <a:ext cx="1167323" cy="115924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9" name="Ellipszis 10">
              <a:extLst>
                <a:ext uri="{FF2B5EF4-FFF2-40B4-BE49-F238E27FC236}">
                  <a16:creationId xmlns:a16="http://schemas.microsoft.com/office/drawing/2014/main" id="{7146611A-92D4-4FB0-B2E1-9E56F9E9E94F}"/>
                </a:ext>
              </a:extLst>
            </p:cNvPr>
            <p:cNvSpPr txBox="1"/>
            <p:nvPr/>
          </p:nvSpPr>
          <p:spPr>
            <a:xfrm>
              <a:off x="3541462" y="2508082"/>
              <a:ext cx="843960" cy="543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Hatékony</a:t>
              </a:r>
            </a:p>
          </p:txBody>
        </p:sp>
      </p:grpSp>
      <p:grpSp>
        <p:nvGrpSpPr>
          <p:cNvPr id="42" name="Csoportba foglalás 41">
            <a:extLst>
              <a:ext uri="{FF2B5EF4-FFF2-40B4-BE49-F238E27FC236}">
                <a16:creationId xmlns:a16="http://schemas.microsoft.com/office/drawing/2014/main" id="{EDF8A568-C687-4C34-89DA-F332F8F88AD9}"/>
              </a:ext>
            </a:extLst>
          </p:cNvPr>
          <p:cNvGrpSpPr/>
          <p:nvPr/>
        </p:nvGrpSpPr>
        <p:grpSpPr>
          <a:xfrm>
            <a:off x="4065156" y="3017587"/>
            <a:ext cx="1080001" cy="1080000"/>
            <a:chOff x="3956999" y="457122"/>
            <a:chExt cx="1167324" cy="1159244"/>
          </a:xfrm>
        </p:grpSpPr>
        <p:sp>
          <p:nvSpPr>
            <p:cNvPr id="52" name="Ellipszis 51">
              <a:extLst>
                <a:ext uri="{FF2B5EF4-FFF2-40B4-BE49-F238E27FC236}">
                  <a16:creationId xmlns:a16="http://schemas.microsoft.com/office/drawing/2014/main" id="{6CAE37F7-8F45-46E0-8A1B-D8F1975E8EAF}"/>
                </a:ext>
              </a:extLst>
            </p:cNvPr>
            <p:cNvSpPr/>
            <p:nvPr/>
          </p:nvSpPr>
          <p:spPr>
            <a:xfrm>
              <a:off x="3956999" y="457122"/>
              <a:ext cx="1167324" cy="115924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3" name="Ellipszis 6">
              <a:extLst>
                <a:ext uri="{FF2B5EF4-FFF2-40B4-BE49-F238E27FC236}">
                  <a16:creationId xmlns:a16="http://schemas.microsoft.com/office/drawing/2014/main" id="{8C657E18-6EF8-4E40-9C10-A9B9FA1E76A1}"/>
                </a:ext>
              </a:extLst>
            </p:cNvPr>
            <p:cNvSpPr txBox="1"/>
            <p:nvPr/>
          </p:nvSpPr>
          <p:spPr>
            <a:xfrm>
              <a:off x="4094229" y="560366"/>
              <a:ext cx="904455" cy="4945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EA1C0A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Rugalmas</a:t>
              </a:r>
            </a:p>
          </p:txBody>
        </p:sp>
      </p:grpSp>
      <p:sp>
        <p:nvSpPr>
          <p:cNvPr id="57" name="Téglalap: lekerekített 56">
            <a:extLst>
              <a:ext uri="{FF2B5EF4-FFF2-40B4-BE49-F238E27FC236}">
                <a16:creationId xmlns:a16="http://schemas.microsoft.com/office/drawing/2014/main" id="{D1A40666-6DFD-4A7D-80A1-37C82AC41F3D}"/>
              </a:ext>
            </a:extLst>
          </p:cNvPr>
          <p:cNvSpPr/>
          <p:nvPr/>
        </p:nvSpPr>
        <p:spPr>
          <a:xfrm>
            <a:off x="181463" y="4599785"/>
            <a:ext cx="8810148" cy="49489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elosztott energiarendszerek terjedése miatt Magyarországon is komoly rendszerintegrációs és „hálózatokosítási” fejlesztéseket kell végrehajtani, mind a villamos energia, mind a földgáz területén 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867F794C-934D-4103-BDDA-586BAF3DFC5E}"/>
              </a:ext>
            </a:extLst>
          </p:cNvPr>
          <p:cNvSpPr/>
          <p:nvPr/>
        </p:nvSpPr>
        <p:spPr>
          <a:xfrm>
            <a:off x="3547431" y="602538"/>
            <a:ext cx="2159306" cy="321016"/>
          </a:xfrm>
          <a:prstGeom prst="roundRect">
            <a:avLst/>
          </a:prstGeom>
          <a:solidFill>
            <a:schemeClr val="accent2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ON Brix Sans Black"/>
                <a:ea typeface="+mn-ea"/>
                <a:cs typeface="+mn-cs"/>
              </a:rPr>
              <a:t>AZ ÚJ ENERGIAVILÁG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sp>
        <p:nvSpPr>
          <p:cNvPr id="36" name="Ellipszis 35">
            <a:extLst>
              <a:ext uri="{FF2B5EF4-FFF2-40B4-BE49-F238E27FC236}">
                <a16:creationId xmlns:a16="http://schemas.microsoft.com/office/drawing/2014/main" id="{8369CFFE-3C8D-43C0-B9FA-9EB5D4DF636E}"/>
              </a:ext>
            </a:extLst>
          </p:cNvPr>
          <p:cNvSpPr/>
          <p:nvPr/>
        </p:nvSpPr>
        <p:spPr>
          <a:xfrm>
            <a:off x="4065155" y="3496096"/>
            <a:ext cx="1080001" cy="104786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38" name="Ellipszis 6">
            <a:extLst>
              <a:ext uri="{FF2B5EF4-FFF2-40B4-BE49-F238E27FC236}">
                <a16:creationId xmlns:a16="http://schemas.microsoft.com/office/drawing/2014/main" id="{2F5D6CD8-F966-4C61-AD47-4C3D9ABD8A36}"/>
              </a:ext>
            </a:extLst>
          </p:cNvPr>
          <p:cNvSpPr txBox="1"/>
          <p:nvPr/>
        </p:nvSpPr>
        <p:spPr>
          <a:xfrm>
            <a:off x="4184131" y="3724321"/>
            <a:ext cx="836796" cy="4607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A1C0A"/>
                </a:solidFill>
                <a:effectLst/>
                <a:uLnTx/>
                <a:uFillTx/>
                <a:latin typeface="EON Brix Sans"/>
                <a:ea typeface="+mn-ea"/>
                <a:cs typeface="+mn-cs"/>
              </a:rPr>
              <a:t>Decentrális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EA1C0A"/>
              </a:solidFill>
              <a:effectLst/>
              <a:uLnTx/>
              <a:uFillTx/>
              <a:latin typeface="EON Brix Sans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9A9B7B3-A247-4494-99E5-FAE660F62E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103" y="1388493"/>
            <a:ext cx="3711507" cy="31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4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4A248E-E179-48A8-993A-7DB7E868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9" y="118386"/>
            <a:ext cx="7818550" cy="720000"/>
          </a:xfrm>
        </p:spPr>
        <p:txBody>
          <a:bodyPr/>
          <a:lstStyle/>
          <a:p>
            <a:r>
              <a:rPr lang="hu-HU" dirty="0"/>
              <a:t>Integrált áram-gáz és kommunikációs okos hálózat szükséges, a földgázipar innovációi hozzájárulnak a tiszta és okos jövőhöz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B59384F-9EF5-44AC-B27F-39B14B50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15.05.2018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FE173B-640C-4021-876A-E2967260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795C4-4A26-412B-AA90-98E97FF83D41}" type="slidenum">
              <a:rPr lang="de-DE" smtClean="0"/>
              <a:t>9</a:t>
            </a:fld>
            <a:endParaRPr lang="de-DE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E0FA4B6-4261-4310-8A7C-6C1ADC7C29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3593" y="969447"/>
            <a:ext cx="5484677" cy="409482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C47DAF6-4E89-4382-AB9D-027BE9B2960F}"/>
              </a:ext>
            </a:extLst>
          </p:cNvPr>
          <p:cNvSpPr txBox="1"/>
          <p:nvPr/>
        </p:nvSpPr>
        <p:spPr>
          <a:xfrm>
            <a:off x="5653356" y="1674562"/>
            <a:ext cx="3412630" cy="115677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marL="93579"/>
            <a:r>
              <a:rPr lang="hu-HU" sz="1399" b="1" dirty="0"/>
              <a:t>Az innovatív műszaki eszközök költség-hatékony és „zöldebb” módon segíthetik elő az ügyfél igényeinek kielégítését.</a:t>
            </a:r>
          </a:p>
          <a:p>
            <a:pPr marL="93579"/>
            <a:r>
              <a:rPr lang="hu-HU" sz="1399" b="1" dirty="0"/>
              <a:t>Az innováció a meglévő infrastruktúra jobb kihasználását és fenntarthatóságát is segíti.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68C811A-C827-46BA-9499-604CD30C4448}"/>
              </a:ext>
            </a:extLst>
          </p:cNvPr>
          <p:cNvSpPr txBox="1"/>
          <p:nvPr/>
        </p:nvSpPr>
        <p:spPr>
          <a:xfrm>
            <a:off x="5653356" y="2875402"/>
            <a:ext cx="3412630" cy="11361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marL="93579"/>
            <a:r>
              <a:rPr lang="hu-HU" sz="1399" b="1" dirty="0"/>
              <a:t>Az E.ON erősíti a hazai innovációt, támogatja az energiaipar és a felsőoktatás kapcsolatát, közös innovatív pilotokat folytat.</a:t>
            </a:r>
          </a:p>
          <a:p>
            <a:pPr marL="93579"/>
            <a:r>
              <a:rPr lang="hu-HU" sz="1399" b="1" dirty="0"/>
              <a:t>Szinte valamennyi hazai felsőoktatási intézménnyel  duális képzést alakítottunk ki.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8937536-45D5-4EAA-A7F4-F40B3E4BFB98}"/>
              </a:ext>
            </a:extLst>
          </p:cNvPr>
          <p:cNvSpPr txBox="1"/>
          <p:nvPr/>
        </p:nvSpPr>
        <p:spPr>
          <a:xfrm>
            <a:off x="5653356" y="969066"/>
            <a:ext cx="3412630" cy="6614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marL="93579"/>
            <a:r>
              <a:rPr lang="hu-HU" sz="1399" b="1" dirty="0"/>
              <a:t>Az áram-gáz infrastruktúra, és különösen az elosztórendszerek képezik a jövő energia/otthon-szolgáltatásainak alapját.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08C7EE2-BDAD-436C-B5D0-580C55EC1DAA}"/>
              </a:ext>
            </a:extLst>
          </p:cNvPr>
          <p:cNvSpPr txBox="1"/>
          <p:nvPr/>
        </p:nvSpPr>
        <p:spPr>
          <a:xfrm>
            <a:off x="5653356" y="4055573"/>
            <a:ext cx="3412630" cy="947507"/>
          </a:xfrm>
          <a:prstGeom prst="rect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93579"/>
            <a:r>
              <a:rPr lang="hu-HU" sz="1399" b="1" dirty="0"/>
              <a:t>A magyar elosztóhálózat innovatív fejlesztése a hazai felhasználók alapvető érdeke. Az innovációs tudás megszerzése a magyar energiaipar versenyképességét is növeli.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5CB8A04-3F7D-4CC0-AE1E-ECA3E56FA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04" y="112116"/>
            <a:ext cx="7232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09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SIS" val="EONVorlage_BrixSans"/>
  <p:tag name="VERSION" val="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-on Enjoyment Template">
  <a:themeElements>
    <a:clrScheme name="E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1C0A"/>
      </a:accent1>
      <a:accent2>
        <a:srgbClr val="B00402"/>
      </a:accent2>
      <a:accent3>
        <a:srgbClr val="5CC1CB"/>
      </a:accent3>
      <a:accent4>
        <a:srgbClr val="E3E000"/>
      </a:accent4>
      <a:accent5>
        <a:srgbClr val="C44341"/>
      </a:accent5>
      <a:accent6>
        <a:srgbClr val="85D1D8"/>
      </a:accent6>
      <a:hlink>
        <a:srgbClr val="0000FF"/>
      </a:hlink>
      <a:folHlink>
        <a:srgbClr val="800080"/>
      </a:folHlink>
    </a:clrScheme>
    <a:fontScheme name="EON Brix Sans">
      <a:majorFont>
        <a:latin typeface="EON Brix Sans Black"/>
        <a:ea typeface=""/>
        <a:cs typeface=""/>
      </a:majorFont>
      <a:minorFont>
        <a:latin typeface="EON Brix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ON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1C0A"/>
        </a:accent1>
        <a:accent2>
          <a:srgbClr val="B00402"/>
        </a:accent2>
        <a:accent3>
          <a:srgbClr val="5CC1CB"/>
        </a:accent3>
        <a:accent4>
          <a:srgbClr val="E3E000"/>
        </a:accent4>
        <a:accent5>
          <a:srgbClr val="C44341"/>
        </a:accent5>
        <a:accent6>
          <a:srgbClr val="85D1D8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75%">
      <a:srgbClr val="C44341"/>
    </a:custClr>
    <a:custClr name="Turquoise 75%">
      <a:srgbClr val="85D1D8"/>
    </a:custClr>
    <a:custClr name="Yellow 75%">
      <a:srgbClr val="EAE84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50%">
      <a:srgbClr val="D78180"/>
    </a:custClr>
    <a:custClr name="Turquoise 50%">
      <a:srgbClr val="ADE0E5"/>
    </a:custClr>
    <a:custClr name="Yellow 50%">
      <a:srgbClr val="F1EF7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25%">
      <a:srgbClr val="EBC0C0"/>
    </a:custClr>
    <a:custClr name="Turquoise 25%">
      <a:srgbClr val="D6EFF2"/>
    </a:custClr>
    <a:custClr name="Yellow 25%">
      <a:srgbClr val="F8F7BF"/>
    </a:custClr>
    <a:custClr name=" ">
      <a:srgbClr val="FFFFFF"/>
    </a:custClr>
    <a:custClr name=" ">
      <a:srgbClr val="FFFFFF"/>
    </a:custClr>
  </a:custClrLst>
</a:theme>
</file>

<file path=ppt/theme/theme2.xml><?xml version="1.0" encoding="utf-8"?>
<a:theme xmlns:a="http://schemas.openxmlformats.org/drawingml/2006/main" name="2_e-on Enjoyment Template">
  <a:themeElements>
    <a:clrScheme name="E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1C0A"/>
      </a:accent1>
      <a:accent2>
        <a:srgbClr val="B00402"/>
      </a:accent2>
      <a:accent3>
        <a:srgbClr val="5CC1CB"/>
      </a:accent3>
      <a:accent4>
        <a:srgbClr val="E3E000"/>
      </a:accent4>
      <a:accent5>
        <a:srgbClr val="C44341"/>
      </a:accent5>
      <a:accent6>
        <a:srgbClr val="85D1D8"/>
      </a:accent6>
      <a:hlink>
        <a:srgbClr val="0000FF"/>
      </a:hlink>
      <a:folHlink>
        <a:srgbClr val="800080"/>
      </a:folHlink>
    </a:clrScheme>
    <a:fontScheme name="EON Brix Sans">
      <a:majorFont>
        <a:latin typeface="EON Brix Sans Black"/>
        <a:ea typeface=""/>
        <a:cs typeface=""/>
      </a:majorFont>
      <a:minorFont>
        <a:latin typeface="EON Brix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ON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1C0A"/>
        </a:accent1>
        <a:accent2>
          <a:srgbClr val="B00402"/>
        </a:accent2>
        <a:accent3>
          <a:srgbClr val="5CC1CB"/>
        </a:accent3>
        <a:accent4>
          <a:srgbClr val="E3E000"/>
        </a:accent4>
        <a:accent5>
          <a:srgbClr val="C44341"/>
        </a:accent5>
        <a:accent6>
          <a:srgbClr val="85D1D8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75%">
      <a:srgbClr val="C44341"/>
    </a:custClr>
    <a:custClr name="Turquoise 75%">
      <a:srgbClr val="85D1D8"/>
    </a:custClr>
    <a:custClr name="Yellow 75%">
      <a:srgbClr val="EAE84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50%">
      <a:srgbClr val="D78180"/>
    </a:custClr>
    <a:custClr name="Turquoise 50%">
      <a:srgbClr val="ADE0E5"/>
    </a:custClr>
    <a:custClr name="Yellow 50%">
      <a:srgbClr val="F1EF7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25%">
      <a:srgbClr val="EBC0C0"/>
    </a:custClr>
    <a:custClr name="Turquoise 25%">
      <a:srgbClr val="D6EFF2"/>
    </a:custClr>
    <a:custClr name="Yellow 25%">
      <a:srgbClr val="F8F7BF"/>
    </a:custClr>
    <a:custClr name=" ">
      <a:srgbClr val="FFFFFF"/>
    </a:custClr>
    <a:custClr name=" ">
      <a:srgbClr val="FFFFFF"/>
    </a:custClr>
  </a:custClr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EON_Presentation</Template>
  <TotalTime>0</TotalTime>
  <Words>1667</Words>
  <Application>Microsoft Office PowerPoint</Application>
  <PresentationFormat>Diavetítés a képernyőre (16:9 oldalarány)</PresentationFormat>
  <Paragraphs>228</Paragraphs>
  <Slides>18</Slides>
  <Notes>12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30" baseType="lpstr">
      <vt:lpstr>ＭＳ Ｐゴシック</vt:lpstr>
      <vt:lpstr>Arial</vt:lpstr>
      <vt:lpstr>Calibri</vt:lpstr>
      <vt:lpstr>EON Brix Sans</vt:lpstr>
      <vt:lpstr>EON Brix Sans Black</vt:lpstr>
      <vt:lpstr>LucidaGrande</vt:lpstr>
      <vt:lpstr>Polo</vt:lpstr>
      <vt:lpstr>Symbol</vt:lpstr>
      <vt:lpstr>Wingdings</vt:lpstr>
      <vt:lpstr>e-on Enjoyment Template</vt:lpstr>
      <vt:lpstr>2_e-on Enjoyment Template</vt:lpstr>
      <vt:lpstr>think-cell Slide</vt:lpstr>
      <vt:lpstr>Komplex szolgáltatások a gázhálózaton</vt:lpstr>
      <vt:lpstr>Globális energiavilág – fő tendenciák</vt:lpstr>
      <vt:lpstr>Az energetikai trendek és az EU Tiszta Energiacsomag átformálják az energiamixet Európában is</vt:lpstr>
      <vt:lpstr>PowerPoint-bemutató</vt:lpstr>
      <vt:lpstr>Magyarországi energiamix és kibocsátás-csökkentés</vt:lpstr>
      <vt:lpstr>A hazai erőművi kapacitások jövőbeni összetétele szakmai vita tárgya, de a földgáz szerepe reálisan  stabil a rugalmassági igények miatt</vt:lpstr>
      <vt:lpstr>Az új Nemzeti Energiastratégia és az ügyfelek igényei mutatnak utat</vt:lpstr>
      <vt:lpstr>A jövő – a villamos energia mellett a gázelosztó rendszer is átalakul</vt:lpstr>
      <vt:lpstr>Integrált áram-gáz és kommunikációs okos hálózat szükséges, a földgázipar innovációi hozzájárulnak a tiszta és okos jövőhöz</vt:lpstr>
      <vt:lpstr>Az E.ON földgázelosztók hálózata</vt:lpstr>
      <vt:lpstr>Földgázipari innovációs lehetőségek kihasználása javasolt</vt:lpstr>
      <vt:lpstr>A „Power to Gas” technológia többcélú felhasználási lehetőségei</vt:lpstr>
      <vt:lpstr>Németországi P2G példa – Falkenhagen, hidrogén technológiai pilot</vt:lpstr>
      <vt:lpstr>Magyarországi példa biogáz felhasználásra – Kaposvár</vt:lpstr>
      <vt:lpstr>A földgáz üzemanyagként való felhasználása a városi közlekedésben</vt:lpstr>
      <vt:lpstr>A földgáz üzemanyagként való felhasználása a városi közlekedésben</vt:lpstr>
      <vt:lpstr>Mire keresünk megoldást? Mit akarunk elérni?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E.ON PowerPoint</dc:title>
  <dc:creator>Makai, László</dc:creator>
  <dc:description/>
  <cp:lastModifiedBy>Farkas, Gábor</cp:lastModifiedBy>
  <cp:revision>264</cp:revision>
  <dcterms:created xsi:type="dcterms:W3CDTF">2018-05-15T15:34:16Z</dcterms:created>
  <dcterms:modified xsi:type="dcterms:W3CDTF">2019-06-04T15:18:18Z</dcterms:modified>
</cp:coreProperties>
</file>