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1464" r:id="rId5"/>
    <p:sldId id="1495" r:id="rId6"/>
    <p:sldId id="1496" r:id="rId7"/>
    <p:sldId id="1497" r:id="rId8"/>
    <p:sldId id="1509" r:id="rId9"/>
    <p:sldId id="1521" r:id="rId10"/>
    <p:sldId id="1510" r:id="rId11"/>
    <p:sldId id="1522" r:id="rId12"/>
    <p:sldId id="1511" r:id="rId13"/>
    <p:sldId id="1512" r:id="rId14"/>
    <p:sldId id="1520" r:id="rId15"/>
    <p:sldId id="1516" r:id="rId16"/>
    <p:sldId id="1514" r:id="rId17"/>
    <p:sldId id="1515" r:id="rId18"/>
    <p:sldId id="1518" r:id="rId19"/>
    <p:sldId id="1519" r:id="rId20"/>
    <p:sldId id="1513" r:id="rId21"/>
    <p:sldId id="1457" r:id="rId22"/>
  </p:sldIdLst>
  <p:sldSz cx="12188825" cy="6858000"/>
  <p:notesSz cx="6858000" cy="9144000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655"/>
    <a:srgbClr val="0033CC"/>
    <a:srgbClr val="00487E"/>
    <a:srgbClr val="0C9CF4"/>
    <a:srgbClr val="00AEFF"/>
    <a:srgbClr val="080D33"/>
    <a:srgbClr val="EBEBEB"/>
    <a:srgbClr val="006600"/>
    <a:srgbClr val="FFFFFF"/>
    <a:srgbClr val="96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69573" autoAdjust="0"/>
  </p:normalViewPr>
  <p:slideViewPr>
    <p:cSldViewPr>
      <p:cViewPr>
        <p:scale>
          <a:sx n="76" d="100"/>
          <a:sy n="76" d="100"/>
        </p:scale>
        <p:origin x="-264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27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t&#225;s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.ad.szazadveg.hu\eco-kozos\ENERGETIKA\Projektek_fut&#243;\2018\ITM%20primer%20energia%20&#233;s%20&#220;HG\Prezent&#225;ci&#243;\El&#337;rejelz&#233;s%202030-ig%20-%20primerenergia-felhaszn&#225;l&#225;s,%20a%20meg&#250;jul&#243;energia-felhaszn&#225;l&#225;s%20r&#233;szar&#225;nya,%20sz&#233;n-dioxid-kibocs&#225;t&#225;s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.ad.szazadveg.hu\eco-kozos\ENERGETIKA\Projektek_fut&#243;\2018\ITM%20primer%20energia%20&#233;s%20&#220;HG\Prezent&#225;ci&#243;\El&#337;rejelz&#233;s%202030-ig%20-%20primerenergia-felhaszn&#225;l&#225;s,%20a%20meg&#250;jul&#243;energia-felhaszn&#225;l&#225;s%20r&#233;szar&#225;nya,%20sz&#233;n-dioxid-kibocs&#225;t&#225;s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ile.ad.szazadveg.hu\eco-kozos\ENERGETIKA\Projektek_fut&#243;\2018\ITM%20primer%20energia%20&#233;s%20&#220;HG\Prezent&#225;ci&#243;\El&#337;rejelz&#233;s%202030-ig%20-%20primerenergia-felhaszn&#225;l&#225;s,%20a%20meg&#250;jul&#243;energia-felhaszn&#225;l&#225;s%20r&#233;szar&#225;nya,%20sz&#233;n-dioxid-kibocs&#225;t&#225;s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file.ad.szazadveg.hu\eco-kozos\ENERGETIKA\Projektek_fut&#243;\2018\ITM%20primer%20energia%20&#233;s%20&#220;HG\Prezent&#225;ci&#243;\El&#337;rejelz&#233;s%202030-ig%20-%20primerenergia-felhaszn&#225;l&#225;s,%20a%20meg&#250;jul&#243;energia-felhaszn&#225;l&#225;s%20r&#233;szar&#225;nya,%20sz&#233;n-dioxid-kibocs&#225;t&#225;s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Primerenergia-fogyasztás várható változása 2017 és 2040 között (Mtoe)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9958742559411414E-2"/>
          <c:y val="0.2226968503937008"/>
          <c:w val="0.87948571027683198"/>
          <c:h val="0.33670140497143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Munka1!$B$5</c:f>
              <c:strCache>
                <c:ptCount val="1"/>
                <c:pt idx="0">
                  <c:v>Primerenergia-fogyasztás várható változása 2017 és 2040 között (Mtoe)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Munka1!$C$4:$K$4</c:f>
              <c:strCache>
                <c:ptCount val="9"/>
                <c:pt idx="0">
                  <c:v>EU</c:v>
                </c:pt>
                <c:pt idx="1">
                  <c:v>Japán</c:v>
                </c:pt>
                <c:pt idx="2">
                  <c:v>USA</c:v>
                </c:pt>
                <c:pt idx="3">
                  <c:v>Latin-Amerika</c:v>
                </c:pt>
                <c:pt idx="4">
                  <c:v>Délkelet-Ázsia</c:v>
                </c:pt>
                <c:pt idx="5">
                  <c:v>Közel-Kelet</c:v>
                </c:pt>
                <c:pt idx="6">
                  <c:v>Afrika</c:v>
                </c:pt>
                <c:pt idx="7">
                  <c:v>Kína</c:v>
                </c:pt>
                <c:pt idx="8">
                  <c:v>India</c:v>
                </c:pt>
              </c:strCache>
            </c:strRef>
          </c:cat>
          <c:val>
            <c:numRef>
              <c:f>Munka1!$C$5:$K$5</c:f>
              <c:numCache>
                <c:formatCode>General</c:formatCode>
                <c:ptCount val="9"/>
                <c:pt idx="0">
                  <c:v>-380</c:v>
                </c:pt>
                <c:pt idx="1">
                  <c:v>-200</c:v>
                </c:pt>
                <c:pt idx="2">
                  <c:v>-11.3</c:v>
                </c:pt>
                <c:pt idx="3">
                  <c:v>300</c:v>
                </c:pt>
                <c:pt idx="4">
                  <c:v>430</c:v>
                </c:pt>
                <c:pt idx="5">
                  <c:v>430</c:v>
                </c:pt>
                <c:pt idx="6">
                  <c:v>450</c:v>
                </c:pt>
                <c:pt idx="7">
                  <c:v>800</c:v>
                </c:pt>
                <c:pt idx="8">
                  <c:v>970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F0-4102-95D4-2F1B95F65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414208"/>
        <c:axId val="144415744"/>
      </c:barChart>
      <c:catAx>
        <c:axId val="14441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415744"/>
        <c:crosses val="autoZero"/>
        <c:auto val="1"/>
        <c:lblAlgn val="ctr"/>
        <c:lblOffset val="100"/>
        <c:noMultiLvlLbl val="0"/>
      </c:catAx>
      <c:valAx>
        <c:axId val="1444157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Mtoe</a:t>
                </a:r>
              </a:p>
            </c:rich>
          </c:tx>
          <c:layout>
            <c:manualLayout>
              <c:xMode val="edge"/>
              <c:yMode val="edge"/>
              <c:x val="1.2789101671344255E-2"/>
              <c:y val="5.511923509561304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4414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5045045045044883E-4"/>
          <c:y val="0.88690551181102362"/>
          <c:w val="0.94954954954954951"/>
          <c:h val="8.9284964379452575E-2"/>
        </c:manualLayout>
      </c:layout>
      <c:overlay val="0"/>
    </c:legend>
    <c:plotVisOnly val="1"/>
    <c:dispBlanksAs val="gap"/>
    <c:showDLblsOverMax val="0"/>
  </c:chart>
  <c:spPr>
    <a:ln>
      <a:solidFill>
        <a:srgbClr val="0E1655"/>
      </a:solidFill>
    </a:ln>
  </c:spPr>
  <c:txPr>
    <a:bodyPr/>
    <a:lstStyle/>
    <a:p>
      <a:pPr>
        <a:defRPr sz="12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Globális földgázgázkereskedelem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779775838830957"/>
          <c:y val="0.19491907261592301"/>
          <c:w val="0.86164680428459961"/>
          <c:h val="0.491759655043119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Munka1!$M$80</c:f>
              <c:strCache>
                <c:ptCount val="1"/>
                <c:pt idx="0">
                  <c:v>Csővezetéken történő szállítás (bcm)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numRef>
              <c:f>Munka1!$N$79:$O$79</c:f>
              <c:numCache>
                <c:formatCode>General</c:formatCode>
                <c:ptCount val="2"/>
                <c:pt idx="0">
                  <c:v>2017</c:v>
                </c:pt>
                <c:pt idx="1">
                  <c:v>2040</c:v>
                </c:pt>
              </c:numCache>
            </c:numRef>
          </c:cat>
          <c:val>
            <c:numRef>
              <c:f>Munka1!$N$80:$O$80</c:f>
              <c:numCache>
                <c:formatCode>General</c:formatCode>
                <c:ptCount val="2"/>
                <c:pt idx="0">
                  <c:v>447</c:v>
                </c:pt>
                <c:pt idx="1">
                  <c:v>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BA-4B1B-AF73-B294970A747E}"/>
            </c:ext>
          </c:extLst>
        </c:ser>
        <c:ser>
          <c:idx val="1"/>
          <c:order val="1"/>
          <c:tx>
            <c:strRef>
              <c:f>Munka1!$M$81</c:f>
              <c:strCache>
                <c:ptCount val="1"/>
                <c:pt idx="0">
                  <c:v>LNG-kereskedelem (bcm)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Munka1!$N$79:$O$79</c:f>
              <c:numCache>
                <c:formatCode>General</c:formatCode>
                <c:ptCount val="2"/>
                <c:pt idx="0">
                  <c:v>2017</c:v>
                </c:pt>
                <c:pt idx="1">
                  <c:v>2040</c:v>
                </c:pt>
              </c:numCache>
            </c:numRef>
          </c:cat>
          <c:val>
            <c:numRef>
              <c:f>Munka1!$N$81:$O$81</c:f>
              <c:numCache>
                <c:formatCode>General</c:formatCode>
                <c:ptCount val="2"/>
                <c:pt idx="0">
                  <c:v>323</c:v>
                </c:pt>
                <c:pt idx="1">
                  <c:v>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BA-4B1B-AF73-B294970A7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458880"/>
        <c:axId val="144460416"/>
      </c:barChart>
      <c:catAx>
        <c:axId val="1444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460416"/>
        <c:crosses val="autoZero"/>
        <c:auto val="1"/>
        <c:lblAlgn val="ctr"/>
        <c:lblOffset val="100"/>
        <c:noMultiLvlLbl val="0"/>
      </c:catAx>
      <c:valAx>
        <c:axId val="1444604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bcm</a:t>
                </a:r>
              </a:p>
            </c:rich>
          </c:tx>
          <c:layout>
            <c:manualLayout>
              <c:xMode val="edge"/>
              <c:yMode val="edge"/>
              <c:x val="1.5549052989997874E-2"/>
              <c:y val="2.830386611950972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4458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9999781277340331E-2"/>
          <c:y val="0.80120359955005627"/>
          <c:w val="0.93444466316710406"/>
          <c:h val="0.17101874765654296"/>
        </c:manualLayout>
      </c:layout>
      <c:overlay val="0"/>
    </c:legend>
    <c:plotVisOnly val="1"/>
    <c:dispBlanksAs val="gap"/>
    <c:showDLblsOverMax val="0"/>
  </c:chart>
  <c:spPr>
    <a:ln>
      <a:solidFill>
        <a:srgbClr val="0E1655"/>
      </a:solidFill>
    </a:ln>
  </c:spPr>
  <c:txPr>
    <a:bodyPr/>
    <a:lstStyle/>
    <a:p>
      <a:pPr>
        <a:defRPr sz="12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A megújuló energia aránya  szektoronként</a:t>
            </a:r>
          </a:p>
        </c:rich>
      </c:tx>
      <c:layout>
        <c:manualLayout>
          <c:xMode val="edge"/>
          <c:yMode val="edge"/>
          <c:x val="0.24515039999273977"/>
          <c:y val="4.87901390134787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438858604212928E-2"/>
          <c:y val="0.14611916703323297"/>
          <c:w val="0.92271821791506836"/>
          <c:h val="0.43855458252736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Munka1!$F$58</c:f>
              <c:strCache>
                <c:ptCount val="1"/>
                <c:pt idx="0">
                  <c:v>Villany -2017</c:v>
                </c:pt>
              </c:strCache>
            </c:strRef>
          </c:tx>
          <c:spPr>
            <a:solidFill>
              <a:srgbClr val="0E1655"/>
            </a:solidFill>
          </c:spPr>
          <c:invertIfNegative val="0"/>
          <c:cat>
            <c:strRef>
              <c:f>Munka1!$E$59:$E$65</c:f>
              <c:strCache>
                <c:ptCount val="7"/>
                <c:pt idx="0">
                  <c:v>Brazília</c:v>
                </c:pt>
                <c:pt idx="1">
                  <c:v>EU</c:v>
                </c:pt>
                <c:pt idx="2">
                  <c:v>Afria</c:v>
                </c:pt>
                <c:pt idx="3">
                  <c:v>Kína</c:v>
                </c:pt>
                <c:pt idx="4">
                  <c:v>India</c:v>
                </c:pt>
                <c:pt idx="5">
                  <c:v>USA</c:v>
                </c:pt>
                <c:pt idx="6">
                  <c:v>DK-Ázsia</c:v>
                </c:pt>
              </c:strCache>
            </c:strRef>
          </c:cat>
          <c:val>
            <c:numRef>
              <c:f>Munka1!$F$59:$F$65</c:f>
              <c:numCache>
                <c:formatCode>General</c:formatCode>
                <c:ptCount val="7"/>
                <c:pt idx="0">
                  <c:v>78</c:v>
                </c:pt>
                <c:pt idx="1">
                  <c:v>30</c:v>
                </c:pt>
                <c:pt idx="2">
                  <c:v>17</c:v>
                </c:pt>
                <c:pt idx="3">
                  <c:v>4</c:v>
                </c:pt>
                <c:pt idx="4">
                  <c:v>17</c:v>
                </c:pt>
                <c:pt idx="5">
                  <c:v>18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B2-4A30-932D-B588D1C60B72}"/>
            </c:ext>
          </c:extLst>
        </c:ser>
        <c:ser>
          <c:idx val="1"/>
          <c:order val="1"/>
          <c:tx>
            <c:strRef>
              <c:f>Munka1!$G$58</c:f>
              <c:strCache>
                <c:ptCount val="1"/>
                <c:pt idx="0">
                  <c:v>Villany -2040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Munka1!$E$59:$E$65</c:f>
              <c:strCache>
                <c:ptCount val="7"/>
                <c:pt idx="0">
                  <c:v>Brazília</c:v>
                </c:pt>
                <c:pt idx="1">
                  <c:v>EU</c:v>
                </c:pt>
                <c:pt idx="2">
                  <c:v>Afria</c:v>
                </c:pt>
                <c:pt idx="3">
                  <c:v>Kína</c:v>
                </c:pt>
                <c:pt idx="4">
                  <c:v>India</c:v>
                </c:pt>
                <c:pt idx="5">
                  <c:v>USA</c:v>
                </c:pt>
                <c:pt idx="6">
                  <c:v>DK-Ázsia</c:v>
                </c:pt>
              </c:strCache>
            </c:strRef>
          </c:cat>
          <c:val>
            <c:numRef>
              <c:f>Munka1!$G$59:$G$65</c:f>
              <c:numCache>
                <c:formatCode>General</c:formatCode>
                <c:ptCount val="7"/>
                <c:pt idx="0">
                  <c:v>84</c:v>
                </c:pt>
                <c:pt idx="1">
                  <c:v>64</c:v>
                </c:pt>
                <c:pt idx="2">
                  <c:v>45</c:v>
                </c:pt>
                <c:pt idx="3">
                  <c:v>42</c:v>
                </c:pt>
                <c:pt idx="4">
                  <c:v>38</c:v>
                </c:pt>
                <c:pt idx="5">
                  <c:v>35</c:v>
                </c:pt>
                <c:pt idx="6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B2-4A30-932D-B588D1C60B72}"/>
            </c:ext>
          </c:extLst>
        </c:ser>
        <c:ser>
          <c:idx val="2"/>
          <c:order val="2"/>
          <c:tx>
            <c:strRef>
              <c:f>Munka1!$H$58</c:f>
              <c:strCache>
                <c:ptCount val="1"/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Munka1!$E$59:$E$65</c:f>
              <c:strCache>
                <c:ptCount val="7"/>
                <c:pt idx="0">
                  <c:v>Brazília</c:v>
                </c:pt>
                <c:pt idx="1">
                  <c:v>EU</c:v>
                </c:pt>
                <c:pt idx="2">
                  <c:v>Afria</c:v>
                </c:pt>
                <c:pt idx="3">
                  <c:v>Kína</c:v>
                </c:pt>
                <c:pt idx="4">
                  <c:v>India</c:v>
                </c:pt>
                <c:pt idx="5">
                  <c:v>USA</c:v>
                </c:pt>
                <c:pt idx="6">
                  <c:v>DK-Ázsia</c:v>
                </c:pt>
              </c:strCache>
            </c:strRef>
          </c:cat>
          <c:val>
            <c:numRef>
              <c:f>Munka1!$H$59:$H$65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B2-4A30-932D-B588D1C60B72}"/>
            </c:ext>
          </c:extLst>
        </c:ser>
        <c:ser>
          <c:idx val="3"/>
          <c:order val="3"/>
          <c:tx>
            <c:strRef>
              <c:f>Munka1!$I$58</c:f>
              <c:strCache>
                <c:ptCount val="1"/>
                <c:pt idx="0">
                  <c:v>Hő -2017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Munka1!$E$59:$E$65</c:f>
              <c:strCache>
                <c:ptCount val="7"/>
                <c:pt idx="0">
                  <c:v>Brazília</c:v>
                </c:pt>
                <c:pt idx="1">
                  <c:v>EU</c:v>
                </c:pt>
                <c:pt idx="2">
                  <c:v>Afria</c:v>
                </c:pt>
                <c:pt idx="3">
                  <c:v>Kína</c:v>
                </c:pt>
                <c:pt idx="4">
                  <c:v>India</c:v>
                </c:pt>
                <c:pt idx="5">
                  <c:v>USA</c:v>
                </c:pt>
                <c:pt idx="6">
                  <c:v>DK-Ázsia</c:v>
                </c:pt>
              </c:strCache>
            </c:strRef>
          </c:cat>
          <c:val>
            <c:numRef>
              <c:f>Munka1!$I$59:$I$65</c:f>
              <c:numCache>
                <c:formatCode>General</c:formatCode>
                <c:ptCount val="7"/>
                <c:pt idx="0">
                  <c:v>43</c:v>
                </c:pt>
                <c:pt idx="1">
                  <c:v>18</c:v>
                </c:pt>
                <c:pt idx="2">
                  <c:v>9</c:v>
                </c:pt>
                <c:pt idx="3">
                  <c:v>4</c:v>
                </c:pt>
                <c:pt idx="4">
                  <c:v>11</c:v>
                </c:pt>
                <c:pt idx="5">
                  <c:v>11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B2-4A30-932D-B588D1C60B72}"/>
            </c:ext>
          </c:extLst>
        </c:ser>
        <c:ser>
          <c:idx val="4"/>
          <c:order val="4"/>
          <c:tx>
            <c:strRef>
              <c:f>Munka1!$J$58</c:f>
              <c:strCache>
                <c:ptCount val="1"/>
                <c:pt idx="0">
                  <c:v>Hő -2040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Munka1!$E$59:$E$65</c:f>
              <c:strCache>
                <c:ptCount val="7"/>
                <c:pt idx="0">
                  <c:v>Brazília</c:v>
                </c:pt>
                <c:pt idx="1">
                  <c:v>EU</c:v>
                </c:pt>
                <c:pt idx="2">
                  <c:v>Afria</c:v>
                </c:pt>
                <c:pt idx="3">
                  <c:v>Kína</c:v>
                </c:pt>
                <c:pt idx="4">
                  <c:v>India</c:v>
                </c:pt>
                <c:pt idx="5">
                  <c:v>USA</c:v>
                </c:pt>
                <c:pt idx="6">
                  <c:v>DK-Ázsia</c:v>
                </c:pt>
              </c:strCache>
            </c:strRef>
          </c:cat>
          <c:val>
            <c:numRef>
              <c:f>Munka1!$J$59:$J$65</c:f>
              <c:numCache>
                <c:formatCode>General</c:formatCode>
                <c:ptCount val="7"/>
                <c:pt idx="0">
                  <c:v>44</c:v>
                </c:pt>
                <c:pt idx="1">
                  <c:v>34</c:v>
                </c:pt>
                <c:pt idx="2">
                  <c:v>16</c:v>
                </c:pt>
                <c:pt idx="3">
                  <c:v>13</c:v>
                </c:pt>
                <c:pt idx="4">
                  <c:v>12</c:v>
                </c:pt>
                <c:pt idx="5">
                  <c:v>18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B2-4A30-932D-B588D1C60B72}"/>
            </c:ext>
          </c:extLst>
        </c:ser>
        <c:ser>
          <c:idx val="5"/>
          <c:order val="5"/>
          <c:tx>
            <c:strRef>
              <c:f>Munka1!$K$58</c:f>
              <c:strCache>
                <c:ptCount val="1"/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Munka1!$E$59:$E$65</c:f>
              <c:strCache>
                <c:ptCount val="7"/>
                <c:pt idx="0">
                  <c:v>Brazília</c:v>
                </c:pt>
                <c:pt idx="1">
                  <c:v>EU</c:v>
                </c:pt>
                <c:pt idx="2">
                  <c:v>Afria</c:v>
                </c:pt>
                <c:pt idx="3">
                  <c:v>Kína</c:v>
                </c:pt>
                <c:pt idx="4">
                  <c:v>India</c:v>
                </c:pt>
                <c:pt idx="5">
                  <c:v>USA</c:v>
                </c:pt>
                <c:pt idx="6">
                  <c:v>DK-Ázsia</c:v>
                </c:pt>
              </c:strCache>
            </c:strRef>
          </c:cat>
          <c:val>
            <c:numRef>
              <c:f>Munka1!$K$59:$K$65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B2-4A30-932D-B588D1C60B72}"/>
            </c:ext>
          </c:extLst>
        </c:ser>
        <c:ser>
          <c:idx val="6"/>
          <c:order val="6"/>
          <c:tx>
            <c:strRef>
              <c:f>Munka1!$L$58</c:f>
              <c:strCache>
                <c:ptCount val="1"/>
                <c:pt idx="0">
                  <c:v>Közkekedés -2017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Munka1!$E$59:$E$65</c:f>
              <c:strCache>
                <c:ptCount val="7"/>
                <c:pt idx="0">
                  <c:v>Brazília</c:v>
                </c:pt>
                <c:pt idx="1">
                  <c:v>EU</c:v>
                </c:pt>
                <c:pt idx="2">
                  <c:v>Afria</c:v>
                </c:pt>
                <c:pt idx="3">
                  <c:v>Kína</c:v>
                </c:pt>
                <c:pt idx="4">
                  <c:v>India</c:v>
                </c:pt>
                <c:pt idx="5">
                  <c:v>USA</c:v>
                </c:pt>
                <c:pt idx="6">
                  <c:v>DK-Ázsia</c:v>
                </c:pt>
              </c:strCache>
            </c:strRef>
          </c:cat>
          <c:val>
            <c:numRef>
              <c:f>Munka1!$L$59:$L$65</c:f>
              <c:numCache>
                <c:formatCode>General</c:formatCode>
                <c:ptCount val="7"/>
                <c:pt idx="0">
                  <c:v>19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FB2-4A30-932D-B588D1C60B72}"/>
            </c:ext>
          </c:extLst>
        </c:ser>
        <c:ser>
          <c:idx val="7"/>
          <c:order val="7"/>
          <c:tx>
            <c:strRef>
              <c:f>Munka1!$M$58</c:f>
              <c:strCache>
                <c:ptCount val="1"/>
                <c:pt idx="0">
                  <c:v>Közkekedés -2040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Munka1!$E$59:$E$65</c:f>
              <c:strCache>
                <c:ptCount val="7"/>
                <c:pt idx="0">
                  <c:v>Brazília</c:v>
                </c:pt>
                <c:pt idx="1">
                  <c:v>EU</c:v>
                </c:pt>
                <c:pt idx="2">
                  <c:v>Afria</c:v>
                </c:pt>
                <c:pt idx="3">
                  <c:v>Kína</c:v>
                </c:pt>
                <c:pt idx="4">
                  <c:v>India</c:v>
                </c:pt>
                <c:pt idx="5">
                  <c:v>USA</c:v>
                </c:pt>
                <c:pt idx="6">
                  <c:v>DK-Ázsia</c:v>
                </c:pt>
              </c:strCache>
            </c:strRef>
          </c:cat>
          <c:val>
            <c:numRef>
              <c:f>Munka1!$M$59:$M$65</c:f>
              <c:numCache>
                <c:formatCode>General</c:formatCode>
                <c:ptCount val="7"/>
                <c:pt idx="0">
                  <c:v>25</c:v>
                </c:pt>
                <c:pt idx="1">
                  <c:v>17</c:v>
                </c:pt>
                <c:pt idx="2">
                  <c:v>0</c:v>
                </c:pt>
                <c:pt idx="3">
                  <c:v>4</c:v>
                </c:pt>
                <c:pt idx="4">
                  <c:v>2.5</c:v>
                </c:pt>
                <c:pt idx="5">
                  <c:v>14</c:v>
                </c:pt>
                <c:pt idx="6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FB2-4A30-932D-B588D1C60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790080"/>
        <c:axId val="143791616"/>
      </c:barChart>
      <c:catAx>
        <c:axId val="143790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791616"/>
        <c:crosses val="autoZero"/>
        <c:auto val="1"/>
        <c:lblAlgn val="ctr"/>
        <c:lblOffset val="100"/>
        <c:noMultiLvlLbl val="0"/>
      </c:catAx>
      <c:valAx>
        <c:axId val="1437916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2.1367521367521368E-2"/>
              <c:y val="1.336955854969851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3790080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8123213036828596"/>
          <c:w val="0.98710225177016475"/>
          <c:h val="0.15248451058884829"/>
        </c:manualLayout>
      </c:layout>
      <c:overlay val="0"/>
    </c:legend>
    <c:plotVisOnly val="1"/>
    <c:dispBlanksAs val="gap"/>
    <c:showDLblsOverMax val="0"/>
  </c:chart>
  <c:spPr>
    <a:ln>
      <a:solidFill>
        <a:srgbClr val="0E1655"/>
      </a:solidFill>
    </a:ln>
  </c:spPr>
  <c:txPr>
    <a:bodyPr/>
    <a:lstStyle/>
    <a:p>
      <a:pPr>
        <a:defRPr sz="12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hu-HU"/>
              <a:t>A világ villamosenergia-termelése tüzelőanyag-típus szerint </a:t>
            </a:r>
          </a:p>
        </c:rich>
      </c:tx>
      <c:layout>
        <c:manualLayout>
          <c:xMode val="edge"/>
          <c:yMode val="edge"/>
          <c:x val="0.1892461161949350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18847981840109E-2"/>
          <c:y val="0.1737769579501863"/>
          <c:w val="0.8840123785202525"/>
          <c:h val="0.37131572334013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Munka1!$N$28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Munka1!$O$27:$U$27</c:f>
              <c:strCache>
                <c:ptCount val="7"/>
                <c:pt idx="0">
                  <c:v>Kőszén</c:v>
                </c:pt>
                <c:pt idx="1">
                  <c:v>Kőolaj</c:v>
                </c:pt>
                <c:pt idx="2">
                  <c:v>Földgáz</c:v>
                </c:pt>
                <c:pt idx="3">
                  <c:v>Nukleáris</c:v>
                </c:pt>
                <c:pt idx="4">
                  <c:v>Vízenergia</c:v>
                </c:pt>
                <c:pt idx="5">
                  <c:v>Szél és PV</c:v>
                </c:pt>
                <c:pt idx="6">
                  <c:v>Egyéb megújuló</c:v>
                </c:pt>
              </c:strCache>
            </c:strRef>
          </c:cat>
          <c:val>
            <c:numRef>
              <c:f>Munka1!$O$28:$U$28</c:f>
              <c:numCache>
                <c:formatCode>General</c:formatCode>
                <c:ptCount val="7"/>
                <c:pt idx="0">
                  <c:v>9858</c:v>
                </c:pt>
                <c:pt idx="1">
                  <c:v>940</c:v>
                </c:pt>
                <c:pt idx="2">
                  <c:v>5855</c:v>
                </c:pt>
                <c:pt idx="3">
                  <c:v>2637</c:v>
                </c:pt>
                <c:pt idx="4">
                  <c:v>4109</c:v>
                </c:pt>
                <c:pt idx="5">
                  <c:v>1519</c:v>
                </c:pt>
                <c:pt idx="6">
                  <c:v>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9A-4113-94AD-AE484A226537}"/>
            </c:ext>
          </c:extLst>
        </c:ser>
        <c:ser>
          <c:idx val="1"/>
          <c:order val="1"/>
          <c:tx>
            <c:strRef>
              <c:f>Munka1!$N$29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Munka1!$O$27:$U$27</c:f>
              <c:strCache>
                <c:ptCount val="7"/>
                <c:pt idx="0">
                  <c:v>Kőszén</c:v>
                </c:pt>
                <c:pt idx="1">
                  <c:v>Kőolaj</c:v>
                </c:pt>
                <c:pt idx="2">
                  <c:v>Földgáz</c:v>
                </c:pt>
                <c:pt idx="3">
                  <c:v>Nukleáris</c:v>
                </c:pt>
                <c:pt idx="4">
                  <c:v>Vízenergia</c:v>
                </c:pt>
                <c:pt idx="5">
                  <c:v>Szél és PV</c:v>
                </c:pt>
                <c:pt idx="6">
                  <c:v>Egyéb megújuló</c:v>
                </c:pt>
              </c:strCache>
            </c:strRef>
          </c:cat>
          <c:val>
            <c:numRef>
              <c:f>Munka1!$O$29:$U$29</c:f>
              <c:numCache>
                <c:formatCode>General</c:formatCode>
                <c:ptCount val="7"/>
                <c:pt idx="0">
                  <c:v>1035</c:v>
                </c:pt>
                <c:pt idx="1">
                  <c:v>527</c:v>
                </c:pt>
                <c:pt idx="2">
                  <c:v>9071</c:v>
                </c:pt>
                <c:pt idx="3">
                  <c:v>3726</c:v>
                </c:pt>
                <c:pt idx="4">
                  <c:v>6179</c:v>
                </c:pt>
                <c:pt idx="5">
                  <c:v>8529</c:v>
                </c:pt>
                <c:pt idx="6">
                  <c:v>2044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9A-4113-94AD-AE484A226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823232"/>
        <c:axId val="143824768"/>
      </c:barChart>
      <c:catAx>
        <c:axId val="14382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824768"/>
        <c:crosses val="autoZero"/>
        <c:auto val="1"/>
        <c:lblAlgn val="ctr"/>
        <c:lblOffset val="100"/>
        <c:noMultiLvlLbl val="0"/>
      </c:catAx>
      <c:valAx>
        <c:axId val="143824768"/>
        <c:scaling>
          <c:orientation val="minMax"/>
          <c:max val="12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Mtoe</a:t>
                </a:r>
              </a:p>
            </c:rich>
          </c:tx>
          <c:layout>
            <c:manualLayout>
              <c:xMode val="edge"/>
              <c:yMode val="edge"/>
              <c:x val="7.8403206355961909E-4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3823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968780097809112"/>
          <c:y val="0.92025398933739788"/>
          <c:w val="0.75706217330727588"/>
          <c:h val="6.8083572886722496E-2"/>
        </c:manualLayout>
      </c:layout>
      <c:overlay val="0"/>
    </c:legend>
    <c:plotVisOnly val="1"/>
    <c:dispBlanksAs val="gap"/>
    <c:showDLblsOverMax val="0"/>
  </c:chart>
  <c:spPr>
    <a:ln>
      <a:solidFill>
        <a:srgbClr val="0E1655"/>
      </a:solidFill>
    </a:ln>
  </c:spPr>
  <c:txPr>
    <a:bodyPr/>
    <a:lstStyle/>
    <a:p>
      <a:pPr>
        <a:defRPr sz="1200">
          <a:solidFill>
            <a:srgbClr val="0E1655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'Végső energiafogyasztás'!$T$55</c:f>
              <c:strCache>
                <c:ptCount val="1"/>
                <c:pt idx="0">
                  <c:v>WEM</c:v>
                </c:pt>
              </c:strCache>
            </c:strRef>
          </c:tx>
          <c:spPr>
            <a:ln w="349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DF-4671-8469-AEAF52CEE023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DF-4671-8469-AEAF52CEE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'Végső energiafogyasztás'!$S$56:$S$59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'Végső energiafogyasztás'!$T$56:$T$59</c:f>
              <c:numCache>
                <c:formatCode>0</c:formatCode>
                <c:ptCount val="4"/>
                <c:pt idx="0">
                  <c:v>181.85320000000002</c:v>
                </c:pt>
                <c:pt idx="1">
                  <c:v>204.98531334289314</c:v>
                </c:pt>
                <c:pt idx="2">
                  <c:v>233.93149370805995</c:v>
                </c:pt>
                <c:pt idx="3">
                  <c:v>266.68060083259155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CDF-4671-8469-AEAF52CEE023}"/>
            </c:ext>
          </c:extLst>
        </c:ser>
        <c:ser>
          <c:idx val="1"/>
          <c:order val="1"/>
          <c:tx>
            <c:strRef>
              <c:f>'Végső energiafogyasztás'!$U$55</c:f>
              <c:strCache>
                <c:ptCount val="1"/>
                <c:pt idx="0">
                  <c:v>WAM</c:v>
                </c:pt>
              </c:strCache>
            </c:strRef>
          </c:tx>
          <c:spPr>
            <a:ln w="349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4444444444444448E-4"/>
                  <c:y val="4.394685039370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DF-4671-8469-AEAF52CEE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'Végső energiafogyasztás'!$S$56:$S$59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'Végső energiafogyasztás'!$U$56:$U$59</c:f>
              <c:numCache>
                <c:formatCode>0</c:formatCode>
                <c:ptCount val="4"/>
                <c:pt idx="0">
                  <c:v>181.85320000000002</c:v>
                </c:pt>
                <c:pt idx="1">
                  <c:v>204.97419868010107</c:v>
                </c:pt>
                <c:pt idx="2">
                  <c:v>225.05916104630182</c:v>
                </c:pt>
                <c:pt idx="3">
                  <c:v>248.04561011605793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CDF-4671-8469-AEAF52CEE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313600"/>
        <c:axId val="146315136"/>
      </c:scatterChart>
      <c:valAx>
        <c:axId val="146313600"/>
        <c:scaling>
          <c:orientation val="minMax"/>
          <c:max val="2030"/>
          <c:min val="20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315136"/>
        <c:crosses val="autoZero"/>
        <c:crossBetween val="midCat"/>
      </c:valAx>
      <c:valAx>
        <c:axId val="146315136"/>
        <c:scaling>
          <c:orientation val="minMax"/>
          <c:max val="270"/>
          <c:min val="1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PJ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313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hu-H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'CO2 összegzés'!$K$67</c:f>
              <c:strCache>
                <c:ptCount val="1"/>
                <c:pt idx="0">
                  <c:v>WEM</c:v>
                </c:pt>
              </c:strCache>
            </c:strRef>
          </c:tx>
          <c:spPr>
            <a:ln w="349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C9-4446-8D53-666E2EE1505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'CO2 összegzés'!$J$68:$J$71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'CO2 összegzés'!$K$68:$K$71</c:f>
              <c:numCache>
                <c:formatCode>0.00</c:formatCode>
                <c:ptCount val="4"/>
                <c:pt idx="0">
                  <c:v>12.319414400000001</c:v>
                </c:pt>
                <c:pt idx="1">
                  <c:v>13.728671799999999</c:v>
                </c:pt>
                <c:pt idx="2">
                  <c:v>15.642302970000001</c:v>
                </c:pt>
                <c:pt idx="3">
                  <c:v>17.812729300000001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7C9-4446-8D53-666E2EE15054}"/>
            </c:ext>
          </c:extLst>
        </c:ser>
        <c:ser>
          <c:idx val="1"/>
          <c:order val="1"/>
          <c:tx>
            <c:strRef>
              <c:f>'CO2 összegzés'!$L$67</c:f>
              <c:strCache>
                <c:ptCount val="1"/>
                <c:pt idx="0">
                  <c:v>WAM</c:v>
                </c:pt>
              </c:strCache>
            </c:strRef>
          </c:tx>
          <c:spPr>
            <a:ln w="349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84776902887139E-3"/>
                  <c:y val="4.394685039370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C9-4446-8D53-666E2EE1505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'CO2 összegzés'!$J$68:$J$71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'CO2 összegzés'!$L$68:$L$71</c:f>
              <c:numCache>
                <c:formatCode>0.00</c:formatCode>
                <c:ptCount val="4"/>
                <c:pt idx="0">
                  <c:v>12.319414400000001</c:v>
                </c:pt>
                <c:pt idx="1">
                  <c:v>13.197886899999999</c:v>
                </c:pt>
                <c:pt idx="2">
                  <c:v>14.460815100000001</c:v>
                </c:pt>
                <c:pt idx="3">
                  <c:v>15.889744389999999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7C9-4446-8D53-666E2EE15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638720"/>
        <c:axId val="146640256"/>
      </c:scatterChart>
      <c:valAx>
        <c:axId val="146638720"/>
        <c:scaling>
          <c:orientation val="minMax"/>
          <c:max val="2030"/>
          <c:min val="20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640256"/>
        <c:crosses val="autoZero"/>
        <c:crossBetween val="midCat"/>
      </c:valAx>
      <c:valAx>
        <c:axId val="146640256"/>
        <c:scaling>
          <c:orientation val="minMax"/>
          <c:min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millió tonna CO</a:t>
                </a:r>
                <a:r>
                  <a:rPr lang="hu-HU" baseline="-25000" dirty="0"/>
                  <a:t>2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2477234616506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638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hu-H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Távhőtermelés!$S$27</c:f>
              <c:strCache>
                <c:ptCount val="1"/>
                <c:pt idx="0">
                  <c:v>Földgáz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Távhőtermelés!$T$26:$W$26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Távhőtermelés!$T$27:$W$27</c:f>
              <c:numCache>
                <c:formatCode>0.0</c:formatCode>
                <c:ptCount val="4"/>
                <c:pt idx="0">
                  <c:v>25.792999999999999</c:v>
                </c:pt>
                <c:pt idx="1">
                  <c:v>22.19910393733262</c:v>
                </c:pt>
                <c:pt idx="2">
                  <c:v>16.185998320313974</c:v>
                </c:pt>
                <c:pt idx="3">
                  <c:v>13.595836109096529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E5-4237-B5B0-CF46DE0A1177}"/>
            </c:ext>
          </c:extLst>
        </c:ser>
        <c:ser>
          <c:idx val="1"/>
          <c:order val="1"/>
          <c:tx>
            <c:strRef>
              <c:f>Távhőtermelés!$S$28</c:f>
              <c:strCache>
                <c:ptCount val="1"/>
                <c:pt idx="0">
                  <c:v>Biomassza (+biogáz)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Távhőtermelés!$T$26:$W$26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Távhőtermelés!$T$28:$W$28</c:f>
              <c:numCache>
                <c:formatCode>0.0</c:formatCode>
                <c:ptCount val="4"/>
                <c:pt idx="0">
                  <c:v>3.3639999999999999</c:v>
                </c:pt>
                <c:pt idx="1">
                  <c:v>4.1310000000000002</c:v>
                </c:pt>
                <c:pt idx="2">
                  <c:v>5.5810000000000004</c:v>
                </c:pt>
                <c:pt idx="3">
                  <c:v>6.2629999999999999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E5-4237-B5B0-CF46DE0A1177}"/>
            </c:ext>
          </c:extLst>
        </c:ser>
        <c:ser>
          <c:idx val="2"/>
          <c:order val="2"/>
          <c:tx>
            <c:strRef>
              <c:f>Távhőtermelés!$S$29</c:f>
              <c:strCache>
                <c:ptCount val="1"/>
                <c:pt idx="0">
                  <c:v>Geotermikus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Távhőtermelés!$T$26:$W$26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Távhőtermelés!$T$29:$W$29</c:f>
              <c:numCache>
                <c:formatCode>0.0</c:formatCode>
                <c:ptCount val="4"/>
                <c:pt idx="0">
                  <c:v>1.4710000000000001</c:v>
                </c:pt>
                <c:pt idx="1">
                  <c:v>1.911</c:v>
                </c:pt>
                <c:pt idx="2">
                  <c:v>2.6030000000000002</c:v>
                </c:pt>
                <c:pt idx="3">
                  <c:v>2.8540000000000001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E5-4237-B5B0-CF46DE0A1177}"/>
            </c:ext>
          </c:extLst>
        </c:ser>
        <c:ser>
          <c:idx val="3"/>
          <c:order val="3"/>
          <c:tx>
            <c:strRef>
              <c:f>Távhőtermelés!$S$30</c:f>
              <c:strCache>
                <c:ptCount val="1"/>
                <c:pt idx="0">
                  <c:v>Hulladék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29508851539741E-2"/>
                  <c:y val="3.44085974893103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68457432627319E-2"/>
                  <c:y val="3.44085974893103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Távhőtermelés!$T$26:$W$26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Távhőtermelés!$T$30:$W$30</c:f>
              <c:numCache>
                <c:formatCode>0.0</c:formatCode>
                <c:ptCount val="4"/>
                <c:pt idx="0">
                  <c:v>0.505</c:v>
                </c:pt>
                <c:pt idx="1">
                  <c:v>0.57799999999999996</c:v>
                </c:pt>
                <c:pt idx="2">
                  <c:v>1.603</c:v>
                </c:pt>
                <c:pt idx="3">
                  <c:v>1.603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1E5-4237-B5B0-CF46DE0A1177}"/>
            </c:ext>
          </c:extLst>
        </c:ser>
        <c:ser>
          <c:idx val="4"/>
          <c:order val="4"/>
          <c:tx>
            <c:strRef>
              <c:f>Távhőtermelés!$S$31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Távhőtermelés!$T$26:$W$26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Távhőtermelés!$T$31:$W$31</c:f>
              <c:numCache>
                <c:formatCode>0.0</c:formatCode>
                <c:ptCount val="4"/>
                <c:pt idx="0">
                  <c:v>0.85</c:v>
                </c:pt>
                <c:pt idx="1">
                  <c:v>0.78700000000000003</c:v>
                </c:pt>
                <c:pt idx="2">
                  <c:v>0.71499999999999997</c:v>
                </c:pt>
                <c:pt idx="3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E5-4237-B5B0-CF46DE0A1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863232"/>
        <c:axId val="146864768"/>
      </c:barChart>
      <c:catAx>
        <c:axId val="14686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864768"/>
        <c:crosses val="autoZero"/>
        <c:auto val="1"/>
        <c:lblAlgn val="ctr"/>
        <c:lblOffset val="100"/>
        <c:noMultiLvlLbl val="0"/>
      </c:catAx>
      <c:valAx>
        <c:axId val="14686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PJ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86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solidFill>
        <a:srgbClr val="800000">
          <a:shade val="50000"/>
        </a:srgbClr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hu-H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Távhőtermelés!$J$27</c:f>
              <c:strCache>
                <c:ptCount val="1"/>
                <c:pt idx="0">
                  <c:v>Földgáz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Távhőtermelés!$K$26:$N$26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Távhőtermelés!$K$27:$N$27</c:f>
              <c:numCache>
                <c:formatCode>0.0</c:formatCode>
                <c:ptCount val="4"/>
                <c:pt idx="0">
                  <c:v>25.792999999999999</c:v>
                </c:pt>
                <c:pt idx="1">
                  <c:v>22.674204569812964</c:v>
                </c:pt>
                <c:pt idx="2">
                  <c:v>19.955789144029232</c:v>
                </c:pt>
                <c:pt idx="3">
                  <c:v>18.943893909061615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71-4A5E-877E-2D51155E1BF1}"/>
            </c:ext>
          </c:extLst>
        </c:ser>
        <c:ser>
          <c:idx val="1"/>
          <c:order val="1"/>
          <c:tx>
            <c:strRef>
              <c:f>Távhőtermelés!$J$28</c:f>
              <c:strCache>
                <c:ptCount val="1"/>
                <c:pt idx="0">
                  <c:v>Biomassza (+biogáz)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Távhőtermelés!$K$26:$N$26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Távhőtermelés!$K$28:$N$28</c:f>
              <c:numCache>
                <c:formatCode>0.0</c:formatCode>
                <c:ptCount val="4"/>
                <c:pt idx="0">
                  <c:v>3.3639999999999999</c:v>
                </c:pt>
                <c:pt idx="1">
                  <c:v>4.1310000000000002</c:v>
                </c:pt>
                <c:pt idx="2">
                  <c:v>4.8979999999999997</c:v>
                </c:pt>
                <c:pt idx="3">
                  <c:v>4.8979999999999997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71-4A5E-877E-2D51155E1BF1}"/>
            </c:ext>
          </c:extLst>
        </c:ser>
        <c:ser>
          <c:idx val="2"/>
          <c:order val="2"/>
          <c:tx>
            <c:strRef>
              <c:f>Távhőtermelés!$J$29</c:f>
              <c:strCache>
                <c:ptCount val="1"/>
                <c:pt idx="0">
                  <c:v>Geotermikus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Távhőtermelés!$K$26:$N$26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Távhőtermelés!$K$29:$N$29</c:f>
              <c:numCache>
                <c:formatCode>0.0</c:formatCode>
                <c:ptCount val="4"/>
                <c:pt idx="0">
                  <c:v>1.4710000000000001</c:v>
                </c:pt>
                <c:pt idx="1">
                  <c:v>1.911</c:v>
                </c:pt>
                <c:pt idx="2">
                  <c:v>2.351</c:v>
                </c:pt>
                <c:pt idx="3">
                  <c:v>2.351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71-4A5E-877E-2D51155E1BF1}"/>
            </c:ext>
          </c:extLst>
        </c:ser>
        <c:ser>
          <c:idx val="3"/>
          <c:order val="3"/>
          <c:tx>
            <c:strRef>
              <c:f>Távhőtermelés!$J$30</c:f>
              <c:strCache>
                <c:ptCount val="1"/>
                <c:pt idx="0">
                  <c:v>Hulladék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179893073549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71-4A5E-877E-2D51155E1BF1}"/>
                </c:ext>
              </c:extLst>
            </c:dLbl>
            <c:dLbl>
              <c:idx val="1"/>
              <c:layout>
                <c:manualLayout>
                  <c:x val="6.8604349398710338E-2"/>
                  <c:y val="8.9993278848426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71-4A5E-877E-2D51155E1BF1}"/>
                </c:ext>
              </c:extLst>
            </c:dLbl>
            <c:dLbl>
              <c:idx val="2"/>
              <c:layout>
                <c:manualLayout>
                  <c:x val="6.2887320282151146E-2"/>
                  <c:y val="4.4996639424213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71-4A5E-877E-2D51155E1BF1}"/>
                </c:ext>
              </c:extLst>
            </c:dLbl>
            <c:dLbl>
              <c:idx val="3"/>
              <c:layout>
                <c:manualLayout>
                  <c:x val="6.2887320282151146E-2"/>
                  <c:y val="8.9993278848426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71-4A5E-877E-2D51155E1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Távhőtermelés!$K$26:$N$26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Távhőtermelés!$K$30:$N$30</c:f>
              <c:numCache>
                <c:formatCode>0.0</c:formatCode>
                <c:ptCount val="4"/>
                <c:pt idx="0">
                  <c:v>0.505</c:v>
                </c:pt>
                <c:pt idx="1">
                  <c:v>0.57799999999999996</c:v>
                </c:pt>
                <c:pt idx="2">
                  <c:v>0.57799999999999996</c:v>
                </c:pt>
                <c:pt idx="3">
                  <c:v>0.57799999999999996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71-4A5E-877E-2D51155E1BF1}"/>
            </c:ext>
          </c:extLst>
        </c:ser>
        <c:ser>
          <c:idx val="4"/>
          <c:order val="4"/>
          <c:tx>
            <c:strRef>
              <c:f>Távhőtermelés!$J$31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5851455827959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71-4A5E-877E-2D51155E1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Távhőtermelés!$K$26:$N$26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Távhőtermelés!$K$31:$N$31</c:f>
              <c:numCache>
                <c:formatCode>0.0</c:formatCode>
                <c:ptCount val="4"/>
                <c:pt idx="0">
                  <c:v>0.85</c:v>
                </c:pt>
                <c:pt idx="1">
                  <c:v>0.8</c:v>
                </c:pt>
                <c:pt idx="2">
                  <c:v>0.76500000000000001</c:v>
                </c:pt>
                <c:pt idx="3">
                  <c:v>0.73699999999999999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1-4A5E-877E-2D51155E1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503168"/>
        <c:axId val="146504704"/>
      </c:barChart>
      <c:catAx>
        <c:axId val="1465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504704"/>
        <c:crosses val="autoZero"/>
        <c:auto val="1"/>
        <c:lblAlgn val="ctr"/>
        <c:lblOffset val="100"/>
        <c:noMultiLvlLbl val="0"/>
      </c:catAx>
      <c:valAx>
        <c:axId val="14650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PJ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413359944590259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50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solidFill>
        <a:srgbClr val="800000">
          <a:shade val="50000"/>
        </a:srgbClr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hu-H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0.5846</cdr:x>
      <cdr:y>0.1173</cdr:y>
    </cdr:from>
    <cdr:to>
      <cdr:x>0.71769</cdr:x>
      <cdr:y>0.20999</cdr:y>
    </cdr:to>
    <cdr:sp macro="" textlink="">
      <cdr:nvSpPr>
        <cdr:cNvPr id="2" name="Szövegdoboz 3">
          <a:extLst xmlns:a="http://schemas.openxmlformats.org/drawingml/2006/main">
            <a:ext uri="{FF2B5EF4-FFF2-40B4-BE49-F238E27FC236}">
              <a16:creationId xmlns="" xmlns:a16="http://schemas.microsoft.com/office/drawing/2014/main" id="{15421540-EBBE-44BD-A5B9-B538B08E41AA}"/>
            </a:ext>
          </a:extLst>
        </cdr:cNvPr>
        <cdr:cNvSpPr txBox="1"/>
      </cdr:nvSpPr>
      <cdr:spPr>
        <a:xfrm xmlns:a="http://schemas.openxmlformats.org/drawingml/2006/main">
          <a:off x="2530299" y="331072"/>
          <a:ext cx="57606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100" b="1" dirty="0"/>
            <a:t>26,7</a:t>
          </a:r>
        </a:p>
      </cdr:txBody>
    </cdr:sp>
  </cdr:relSizeAnchor>
  <cdr:relSizeAnchor xmlns:cdr="http://schemas.openxmlformats.org/drawingml/2006/chartDrawing">
    <cdr:from>
      <cdr:x>0.79241</cdr:x>
      <cdr:y>0.16364</cdr:y>
    </cdr:from>
    <cdr:to>
      <cdr:x>0.9255</cdr:x>
      <cdr:y>0.25633</cdr:y>
    </cdr:to>
    <cdr:sp macro="" textlink="">
      <cdr:nvSpPr>
        <cdr:cNvPr id="3" name="Szövegdoboz 3">
          <a:extLst xmlns:a="http://schemas.openxmlformats.org/drawingml/2006/main">
            <a:ext uri="{FF2B5EF4-FFF2-40B4-BE49-F238E27FC236}">
              <a16:creationId xmlns="" xmlns:a16="http://schemas.microsoft.com/office/drawing/2014/main" id="{15421540-EBBE-44BD-A5B9-B538B08E41AA}"/>
            </a:ext>
          </a:extLst>
        </cdr:cNvPr>
        <cdr:cNvSpPr txBox="1"/>
      </cdr:nvSpPr>
      <cdr:spPr>
        <a:xfrm xmlns:a="http://schemas.openxmlformats.org/drawingml/2006/main">
          <a:off x="3429769" y="461877"/>
          <a:ext cx="57606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100" b="1" dirty="0"/>
            <a:t>25,0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0.59968</cdr:x>
      <cdr:y>0.08681</cdr:y>
    </cdr:from>
    <cdr:to>
      <cdr:x>0.71313</cdr:x>
      <cdr:y>0.1795</cdr:y>
    </cdr:to>
    <cdr:sp macro="" textlink="">
      <cdr:nvSpPr>
        <cdr:cNvPr id="2" name="Szövegdoboz 2">
          <a:extLst xmlns:a="http://schemas.openxmlformats.org/drawingml/2006/main">
            <a:ext uri="{FF2B5EF4-FFF2-40B4-BE49-F238E27FC236}">
              <a16:creationId xmlns="" xmlns:a16="http://schemas.microsoft.com/office/drawing/2014/main" id="{8F3F2C15-96EB-4CE5-9424-6C48A271FF54}"/>
            </a:ext>
          </a:extLst>
        </cdr:cNvPr>
        <cdr:cNvSpPr txBox="1"/>
      </cdr:nvSpPr>
      <cdr:spPr>
        <a:xfrm xmlns:a="http://schemas.openxmlformats.org/drawingml/2006/main">
          <a:off x="2664294" y="245004"/>
          <a:ext cx="50405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100" b="1" dirty="0"/>
            <a:t>28,5</a:t>
          </a:r>
        </a:p>
      </cdr:txBody>
    </cdr:sp>
  </cdr:relSizeAnchor>
  <cdr:relSizeAnchor xmlns:cdr="http://schemas.openxmlformats.org/drawingml/2006/chartDrawing">
    <cdr:from>
      <cdr:x>0.80551</cdr:x>
      <cdr:y>0.10469</cdr:y>
    </cdr:from>
    <cdr:to>
      <cdr:x>0.91896</cdr:x>
      <cdr:y>0.19738</cdr:y>
    </cdr:to>
    <cdr:sp macro="" textlink="">
      <cdr:nvSpPr>
        <cdr:cNvPr id="3" name="Szövegdoboz 2">
          <a:extLst xmlns:a="http://schemas.openxmlformats.org/drawingml/2006/main">
            <a:ext uri="{FF2B5EF4-FFF2-40B4-BE49-F238E27FC236}">
              <a16:creationId xmlns="" xmlns:a16="http://schemas.microsoft.com/office/drawing/2014/main" id="{8F3F2C15-96EB-4CE5-9424-6C48A271FF54}"/>
            </a:ext>
          </a:extLst>
        </cdr:cNvPr>
        <cdr:cNvSpPr txBox="1"/>
      </cdr:nvSpPr>
      <cdr:spPr>
        <a:xfrm xmlns:a="http://schemas.openxmlformats.org/drawingml/2006/main">
          <a:off x="3578772" y="295476"/>
          <a:ext cx="50405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100" b="1" dirty="0"/>
            <a:t>27,5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t>2019.06.04.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t>2019.06.04.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529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173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741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00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874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08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1852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800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78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42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61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93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20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20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20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8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0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7" name="Group 4"/>
          <p:cNvGrpSpPr>
            <a:grpSpLocks noChangeAspect="1"/>
          </p:cNvGrpSpPr>
          <p:nvPr userDrawn="1"/>
        </p:nvGrpSpPr>
        <p:grpSpPr bwMode="auto">
          <a:xfrm>
            <a:off x="104364" y="4937760"/>
            <a:ext cx="2848809" cy="1426524"/>
            <a:chOff x="2494" y="1487"/>
            <a:chExt cx="2688" cy="1346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3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 userDrawn="1"/>
        </p:nvSpPr>
        <p:spPr>
          <a:xfrm>
            <a:off x="11277551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8013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 userDrawn="1"/>
        </p:nvSpPr>
        <p:spPr>
          <a:xfrm>
            <a:off x="11277551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0E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9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 userDrawn="1"/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rgbClr val="0E16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02244" y="4937760"/>
            <a:ext cx="2848809" cy="1426524"/>
            <a:chOff x="2494" y="2016"/>
            <a:chExt cx="2688" cy="1346"/>
          </a:xfrm>
        </p:grpSpPr>
        <p:sp>
          <p:nvSpPr>
            <p:cNvPr id="1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HU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11" name="Rectangle 10"/>
          <p:cNvSpPr/>
          <p:nvPr userDrawn="1"/>
        </p:nvSpPr>
        <p:spPr>
          <a:xfrm>
            <a:off x="-3177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rgbClr val="00AEFF">
                  <a:alpha val="94902"/>
                </a:srgbClr>
              </a:gs>
              <a:gs pos="100000">
                <a:srgbClr val="00AEFF">
                  <a:alpha val="14902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5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274321" y="274320"/>
            <a:ext cx="2406428" cy="1447799"/>
            <a:chOff x="623" y="1352"/>
            <a:chExt cx="2686" cy="1616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4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51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4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5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90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11277551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5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90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3148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4" y="152382"/>
            <a:ext cx="9553168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Rectangle 19"/>
          <p:cNvSpPr/>
          <p:nvPr userDrawn="1"/>
        </p:nvSpPr>
        <p:spPr>
          <a:xfrm>
            <a:off x="11277551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3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5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5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5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3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9" y="6356363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7" y="6356363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50" r:id="rId4"/>
    <p:sldLayoutId id="2147483666" r:id="rId5"/>
    <p:sldLayoutId id="2147483652" r:id="rId6"/>
    <p:sldLayoutId id="2147483668" r:id="rId7"/>
    <p:sldLayoutId id="2147483654" r:id="rId8"/>
    <p:sldLayoutId id="2147483664" r:id="rId9"/>
    <p:sldLayoutId id="2147483660" r:id="rId10"/>
    <p:sldLayoutId id="2147483667" r:id="rId11"/>
    <p:sldLayoutId id="2147483655" r:id="rId12"/>
  </p:sldLayoutIdLst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2ahUKEwiM18zq9oXdAhUJ36QKHa4bD2EQjRx6BAgBEAU&amp;url=http://docplayer.hu/2983573-Az-energetikai-eredmenyesseg-garanciai-es-az-esco-megoldasok.html&amp;psig=AOvVaw1IGIJLmRfF_sInVLrYr3Ve&amp;ust=1535208310333525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hyperlink" Target="https://librarius.hu/2014/06/06/orszagblamazs-orszagimazs-kadar-kocka/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erson holding turned on string lights during nighttime">
            <a:extLst>
              <a:ext uri="{FF2B5EF4-FFF2-40B4-BE49-F238E27FC236}">
                <a16:creationId xmlns="" xmlns:a16="http://schemas.microsoft.com/office/drawing/2014/main" id="{EEFF1D3F-C91B-4F3B-8D15-83C1811E7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2768" y="1"/>
            <a:ext cx="9136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52766" y="1"/>
            <a:ext cx="9136063" cy="990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000" b="0">
              <a:solidFill>
                <a:srgbClr val="00487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52764" y="495300"/>
            <a:ext cx="5022850" cy="876300"/>
          </a:xfrm>
          <a:prstGeom prst="rect">
            <a:avLst/>
          </a:prstGeom>
        </p:spPr>
        <p:txBody>
          <a:bodyPr vert="horz" wrap="none" lIns="365760" tIns="0" rIns="9144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smtClean="0">
                <a:solidFill>
                  <a:schemeClr val="bg1"/>
                </a:solidFill>
              </a:rPr>
              <a:t>ETE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2019. </a:t>
            </a:r>
            <a:r>
              <a:rPr lang="hu-HU" sz="1600" dirty="0" smtClean="0">
                <a:solidFill>
                  <a:schemeClr val="bg1"/>
                </a:solidFill>
              </a:rPr>
              <a:t>június 05.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52764" y="2791216"/>
            <a:ext cx="9029475" cy="2762251"/>
          </a:xfrm>
          <a:prstGeom prst="rect">
            <a:avLst/>
          </a:prstGeom>
        </p:spPr>
        <p:txBody>
          <a:bodyPr vert="horz" lIns="365760" tIns="0" rIns="18288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4400" dirty="0"/>
              <a:t>Energia- és klímapolitikai stratégiaalkotás és tervezés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700" dirty="0"/>
              <a:t>Tiszta, okos és megfizethető energia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52762" y="5742485"/>
            <a:ext cx="8662701" cy="810715"/>
          </a:xfrm>
          <a:prstGeom prst="rect">
            <a:avLst/>
          </a:prstGeom>
        </p:spPr>
        <p:txBody>
          <a:bodyPr vert="horz" lIns="365760" tIns="0" rIns="0" bIns="0" rtlCol="0" anchor="t" anchorCtr="0">
            <a:normAutofit/>
          </a:bodyPr>
          <a:lstStyle>
            <a:lvl1pPr marL="0" indent="0" algn="l" defTabSz="1218987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smtClean="0">
                <a:solidFill>
                  <a:schemeClr val="bg1"/>
                </a:solidFill>
              </a:rPr>
              <a:t>Kádár Andrea Beatrix</a:t>
            </a:r>
          </a:p>
          <a:p>
            <a:r>
              <a:rPr lang="hu-HU" sz="1600" dirty="0" smtClean="0">
                <a:solidFill>
                  <a:schemeClr val="bg1"/>
                </a:solidFill>
              </a:rPr>
              <a:t>Energetikáért felelős helyettes államtitkár </a:t>
            </a:r>
            <a:endParaRPr lang="hu-HU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9675812" y="516400"/>
            <a:ext cx="2406428" cy="1447799"/>
            <a:chOff x="623" y="1352"/>
            <a:chExt cx="2686" cy="1616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893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742768" cy="911389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u="sng" dirty="0"/>
              <a:t>Nemzeti Energia- és Klímaterv tervezet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Fő számszerűsített célok és az ezeket támogató fontosabb intézkedések</a:t>
            </a:r>
            <a:br>
              <a:rPr lang="hu-HU" dirty="0"/>
            </a:b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t="30279" r="16720" b="14722"/>
          <a:stretch/>
        </p:blipFill>
        <p:spPr bwMode="auto">
          <a:xfrm>
            <a:off x="531812" y="1371600"/>
            <a:ext cx="9531625" cy="4966479"/>
          </a:xfrm>
          <a:prstGeom prst="rect">
            <a:avLst/>
          </a:prstGeom>
          <a:noFill/>
          <a:ln w="47625" cap="rnd" cmpd="sng">
            <a:solidFill>
              <a:srgbClr val="002060">
                <a:alpha val="96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 descr="KapcsolÃ³dÃ³ kÃ©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574" y="2133600"/>
            <a:ext cx="1728192" cy="10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Ã©ptalÃ¡lat a kÃ¶vetkezÅre: âÃ©pÃ¼letenergetika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357257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lkÃ©szÃ¼lt az orszÃ¡g legnagyobb naperÅmÅ±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539" y="4782026"/>
            <a:ext cx="1856661" cy="123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67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Modernizációs projekt igények előzetes felmérése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" y="1598450"/>
            <a:ext cx="5862620" cy="41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"/>
          <a:stretch/>
        </p:blipFill>
        <p:spPr bwMode="auto">
          <a:xfrm>
            <a:off x="5834653" y="1551498"/>
            <a:ext cx="6354172" cy="437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25054" y="6442964"/>
            <a:ext cx="147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</p:spTree>
    <p:extLst>
      <p:ext uri="{BB962C8B-B14F-4D97-AF65-F5344CB8AC3E}">
        <p14:creationId xmlns:p14="http://schemas.microsoft.com/office/powerpoint/2010/main" val="3401459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57202" y="152383"/>
            <a:ext cx="822960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800" dirty="0"/>
              <a:t>Épületenergetika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561012" y="156679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 volumenű ESCO középületekre</a:t>
            </a:r>
          </a:p>
        </p:txBody>
      </p:sp>
      <p:pic>
        <p:nvPicPr>
          <p:cNvPr id="14" name="Picture 2" descr="Image result for esco energiahatékonysá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 b="12808"/>
          <a:stretch/>
        </p:blipFill>
        <p:spPr bwMode="auto">
          <a:xfrm>
            <a:off x="313631" y="1302680"/>
            <a:ext cx="5324890" cy="30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éptalálat a következőre: „kádár kockák”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48" y="2968487"/>
            <a:ext cx="5332721" cy="26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7853208" y="2487189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„Kádárkocka” program</a:t>
            </a:r>
          </a:p>
        </p:txBody>
      </p:sp>
      <p:pic>
        <p:nvPicPr>
          <p:cNvPr id="17" name="Picture 4" descr="Image result for GINOP-8.4.1/A-17 LakÃ³Ã©pÃ¼letek energiahatÃ©konysÃ¡gÃ¡nak Ã©s megÃºjulÃ³ energia felhasznÃ¡lÃ¡sÃ¡nak nÃ¶velÃ©sÃ©t cÃ©lzÃ³ hit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81" y="4343400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3697576" y="544966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 hitel lakóépület korszerűsítésre</a:t>
            </a:r>
          </a:p>
        </p:txBody>
      </p:sp>
    </p:spTree>
    <p:extLst>
      <p:ext uri="{BB962C8B-B14F-4D97-AF65-F5344CB8AC3E}">
        <p14:creationId xmlns:p14="http://schemas.microsoft.com/office/powerpoint/2010/main" val="3200653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31" name="Title 7"/>
          <p:cNvSpPr txBox="1">
            <a:spLocks/>
          </p:cNvSpPr>
          <p:nvPr/>
        </p:nvSpPr>
        <p:spPr>
          <a:xfrm>
            <a:off x="457202" y="152383"/>
            <a:ext cx="822960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800" dirty="0" smtClean="0"/>
              <a:t>Közlekedészöldítés</a:t>
            </a:r>
            <a:endParaRPr lang="hu-HU" sz="28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1674812" y="1325896"/>
            <a:ext cx="18473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4" name="Szövegdoboz 33">
            <a:extLst>
              <a:ext uri="{FF2B5EF4-FFF2-40B4-BE49-F238E27FC236}">
                <a16:creationId xmlns="" xmlns:a16="http://schemas.microsoft.com/office/drawing/2014/main" id="{C5667C8F-BCC8-4822-A750-41EB8CCA9E25}"/>
              </a:ext>
            </a:extLst>
          </p:cNvPr>
          <p:cNvSpPr txBox="1"/>
          <p:nvPr/>
        </p:nvSpPr>
        <p:spPr>
          <a:xfrm>
            <a:off x="1217612" y="915278"/>
            <a:ext cx="4104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közlekedési energiafogyasztás előrejelzése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="" xmlns:a16="http://schemas.microsoft.com/office/drawing/2014/main" id="{85636F6F-422D-4A11-8F27-22DF4235159A}"/>
              </a:ext>
            </a:extLst>
          </p:cNvPr>
          <p:cNvSpPr txBox="1"/>
          <p:nvPr/>
        </p:nvSpPr>
        <p:spPr>
          <a:xfrm>
            <a:off x="5713411" y="926087"/>
            <a:ext cx="449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közlekedés szén-dioxid-kibocsátásának előrejelzése</a:t>
            </a:r>
          </a:p>
        </p:txBody>
      </p:sp>
      <p:graphicFrame>
        <p:nvGraphicFramePr>
          <p:cNvPr id="36" name="Diagram 35">
            <a:extLst>
              <a:ext uri="{FF2B5EF4-FFF2-40B4-BE49-F238E27FC236}">
                <a16:creationId xmlns="" xmlns:a16="http://schemas.microsoft.com/office/drawing/2014/main" id="{9CC60FB6-F1B3-4289-AE69-D76154EED9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370902"/>
              </p:ext>
            </p:extLst>
          </p:nvPr>
        </p:nvGraphicFramePr>
        <p:xfrm>
          <a:off x="1097152" y="1223056"/>
          <a:ext cx="444332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Diagram 36">
            <a:extLst>
              <a:ext uri="{FF2B5EF4-FFF2-40B4-BE49-F238E27FC236}">
                <a16:creationId xmlns="" xmlns:a16="http://schemas.microsoft.com/office/drawing/2014/main" id="{E8E56A07-69E7-49DB-A359-66E0FAF13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863666"/>
              </p:ext>
            </p:extLst>
          </p:nvPr>
        </p:nvGraphicFramePr>
        <p:xfrm>
          <a:off x="5802664" y="1253832"/>
          <a:ext cx="436587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Dia számának helye 2"/>
          <p:cNvSpPr txBox="1">
            <a:spLocks/>
          </p:cNvSpPr>
          <p:nvPr/>
        </p:nvSpPr>
        <p:spPr>
          <a:xfrm>
            <a:off x="7466012" y="6310646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B49508-6672-42AB-8F05-6490DF11E174}" type="slidenum">
              <a:rPr lang="hu-HU" smtClean="0"/>
              <a:pPr/>
              <a:t>13</a:t>
            </a:fld>
            <a:endParaRPr lang="hu-HU"/>
          </a:p>
        </p:txBody>
      </p:sp>
      <p:graphicFrame>
        <p:nvGraphicFramePr>
          <p:cNvPr id="39" name="Táblázat 38">
            <a:extLst>
              <a:ext uri="{FF2B5EF4-FFF2-40B4-BE49-F238E27FC236}">
                <a16:creationId xmlns="" xmlns:a16="http://schemas.microsoft.com/office/drawing/2014/main" id="{C8D7C7E9-11B2-48D3-B598-A060F50EF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024455"/>
              </p:ext>
            </p:extLst>
          </p:nvPr>
        </p:nvGraphicFramePr>
        <p:xfrm>
          <a:off x="888139" y="3657600"/>
          <a:ext cx="965054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179">
                  <a:extLst>
                    <a:ext uri="{9D8B030D-6E8A-4147-A177-3AD203B41FA5}">
                      <a16:colId xmlns="" xmlns:a16="http://schemas.microsoft.com/office/drawing/2014/main" val="389369454"/>
                    </a:ext>
                  </a:extLst>
                </a:gridCol>
                <a:gridCol w="1867846">
                  <a:extLst>
                    <a:ext uri="{9D8B030D-6E8A-4147-A177-3AD203B41FA5}">
                      <a16:colId xmlns="" xmlns:a16="http://schemas.microsoft.com/office/drawing/2014/main" val="2750599967"/>
                    </a:ext>
                  </a:extLst>
                </a:gridCol>
                <a:gridCol w="3813519">
                  <a:extLst>
                    <a:ext uri="{9D8B030D-6E8A-4147-A177-3AD203B41FA5}">
                      <a16:colId xmlns="" xmlns:a16="http://schemas.microsoft.com/office/drawing/2014/main" val="924750391"/>
                    </a:ext>
                  </a:extLst>
                </a:gridCol>
              </a:tblGrid>
              <a:tr h="178389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Közút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0346309"/>
                  </a:ext>
                </a:extLst>
              </a:tr>
              <a:tr h="291974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GDP-pályához igazodó fogyasztásnövekedés a 2016. évi cseh értékhez történő konvergencia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Alappálya</a:t>
                      </a:r>
                    </a:p>
                    <a:p>
                      <a:pPr algn="ctr"/>
                      <a:r>
                        <a:rPr lang="hu-H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WEM=WAM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GDP-pályához igazodó fogyasztásnövekedés a 2016. évi cseh értékhez történő konvergencia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7224856"/>
                  </a:ext>
                </a:extLst>
              </a:tr>
              <a:tr h="291974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Alternatív Közlekedési Stratégia </a:t>
                      </a:r>
                      <a:b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Alacsony elterjedés forgatókönyv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Elektromobilitás</a:t>
                      </a:r>
                      <a:endParaRPr lang="hu-H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Alternatív Közlekedési Stratégia </a:t>
                      </a:r>
                      <a:b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Reális elterjedés forgatókönyv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5397019"/>
                  </a:ext>
                </a:extLst>
              </a:tr>
              <a:tr h="412198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EED 2030 szakpolitikai intézkedések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kötelezettség 25%-a közlekedési szektorban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64073484"/>
                  </a:ext>
                </a:extLst>
              </a:tr>
              <a:tr h="303262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2019-től 6,4% (multiplikációkkal)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Bioüzemanyag</a:t>
                      </a:r>
                      <a:r>
                        <a:rPr lang="hu-H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bekeverési arány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2020-tól az első generációs </a:t>
                      </a:r>
                      <a:r>
                        <a:rPr lang="hu-H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bioüzemanyag</a:t>
                      </a: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bekeverési arány a közlekedési energiafelhasználás 7%-a (uniós </a:t>
                      </a:r>
                      <a:r>
                        <a:rPr lang="hu-H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 </a:t>
                      </a: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speciális </a:t>
                      </a:r>
                      <a:r>
                        <a:rPr lang="hu-HU" sz="1200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bioüzemanyagok</a:t>
                      </a: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(E10, B100) 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6117978"/>
                  </a:ext>
                </a:extLst>
              </a:tr>
            </a:tbl>
          </a:graphicData>
        </a:graphic>
      </p:graphicFrame>
      <p:sp>
        <p:nvSpPr>
          <p:cNvPr id="40" name="Szövegdoboz 39"/>
          <p:cNvSpPr txBox="1"/>
          <p:nvPr/>
        </p:nvSpPr>
        <p:spPr>
          <a:xfrm>
            <a:off x="225054" y="6442964"/>
            <a:ext cx="147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</p:spTree>
    <p:extLst>
      <p:ext uri="{BB962C8B-B14F-4D97-AF65-F5344CB8AC3E}">
        <p14:creationId xmlns:p14="http://schemas.microsoft.com/office/powerpoint/2010/main" val="3291583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684212" y="190344"/>
            <a:ext cx="8903375" cy="724056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Hatékony </a:t>
            </a:r>
            <a:r>
              <a:rPr lang="hu-H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távhő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="" xmlns:a16="http://schemas.microsoft.com/office/drawing/2014/main" id="{C5667C8F-BCC8-4822-A750-41EB8CCA9E25}"/>
              </a:ext>
            </a:extLst>
          </p:cNvPr>
          <p:cNvSpPr txBox="1"/>
          <p:nvPr/>
        </p:nvSpPr>
        <p:spPr>
          <a:xfrm>
            <a:off x="1323148" y="996588"/>
            <a:ext cx="4131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távhőtermelés összetételének előrejelzése - WEM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="" xmlns:a16="http://schemas.microsoft.com/office/drawing/2014/main" id="{9FC68BD6-2228-41BC-80A8-52E9B65166E2}"/>
              </a:ext>
            </a:extLst>
          </p:cNvPr>
          <p:cNvSpPr txBox="1"/>
          <p:nvPr/>
        </p:nvSpPr>
        <p:spPr>
          <a:xfrm>
            <a:off x="5772524" y="996588"/>
            <a:ext cx="4131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távhőtermelés összetételének előrejelzése - WAM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="" xmlns:a16="http://schemas.microsoft.com/office/drawing/2014/main" id="{F178D81A-E711-4EF8-AF92-51FF59FAC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527310"/>
              </p:ext>
            </p:extLst>
          </p:nvPr>
        </p:nvGraphicFramePr>
        <p:xfrm>
          <a:off x="5542983" y="1270499"/>
          <a:ext cx="4328277" cy="282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="" xmlns:a16="http://schemas.microsoft.com/office/drawing/2014/main" id="{EF2363FB-6072-4BFD-A7D5-6E0C50A9D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996477"/>
              </p:ext>
            </p:extLst>
          </p:nvPr>
        </p:nvGraphicFramePr>
        <p:xfrm>
          <a:off x="1001492" y="1270499"/>
          <a:ext cx="4442867" cy="282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Szövegdoboz 23">
            <a:extLst>
              <a:ext uri="{FF2B5EF4-FFF2-40B4-BE49-F238E27FC236}">
                <a16:creationId xmlns="" xmlns:a16="http://schemas.microsoft.com/office/drawing/2014/main" id="{8F3F2C15-96EB-4CE5-9424-6C48A271FF54}"/>
              </a:ext>
            </a:extLst>
          </p:cNvPr>
          <p:cNvSpPr txBox="1"/>
          <p:nvPr/>
        </p:nvSpPr>
        <p:spPr>
          <a:xfrm>
            <a:off x="1771952" y="130436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/>
              <a:t>32,0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="" xmlns:a16="http://schemas.microsoft.com/office/drawing/2014/main" id="{5F077480-27A3-4012-87CF-1BBB648EDC38}"/>
              </a:ext>
            </a:extLst>
          </p:cNvPr>
          <p:cNvSpPr txBox="1"/>
          <p:nvPr/>
        </p:nvSpPr>
        <p:spPr>
          <a:xfrm>
            <a:off x="2718869" y="138469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/>
              <a:t>30,1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="" xmlns:a16="http://schemas.microsoft.com/office/drawing/2014/main" id="{15421540-EBBE-44BD-A5B9-B538B08E41AA}"/>
              </a:ext>
            </a:extLst>
          </p:cNvPr>
          <p:cNvSpPr txBox="1"/>
          <p:nvPr/>
        </p:nvSpPr>
        <p:spPr>
          <a:xfrm>
            <a:off x="6275304" y="1339961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/>
              <a:t>32,0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="" xmlns:a16="http://schemas.microsoft.com/office/drawing/2014/main" id="{A926FD5E-6F56-46FA-A94E-652D805B7CD2}"/>
              </a:ext>
            </a:extLst>
          </p:cNvPr>
          <p:cNvSpPr txBox="1"/>
          <p:nvPr/>
        </p:nvSpPr>
        <p:spPr>
          <a:xfrm>
            <a:off x="7166465" y="147076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/>
              <a:t>29,6</a:t>
            </a:r>
          </a:p>
        </p:txBody>
      </p:sp>
      <p:graphicFrame>
        <p:nvGraphicFramePr>
          <p:cNvPr id="28" name="Táblázat 27">
            <a:extLst>
              <a:ext uri="{FF2B5EF4-FFF2-40B4-BE49-F238E27FC236}">
                <a16:creationId xmlns="" xmlns:a16="http://schemas.microsoft.com/office/drawing/2014/main" id="{8D065EE6-C85B-488A-9CE4-ED0D24CD0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81441"/>
              </p:ext>
            </p:extLst>
          </p:nvPr>
        </p:nvGraphicFramePr>
        <p:xfrm>
          <a:off x="990538" y="4191000"/>
          <a:ext cx="892899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864">
                  <a:extLst>
                    <a:ext uri="{9D8B030D-6E8A-4147-A177-3AD203B41FA5}">
                      <a16:colId xmlns="" xmlns:a16="http://schemas.microsoft.com/office/drawing/2014/main" val="389369454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750599967"/>
                    </a:ext>
                  </a:extLst>
                </a:gridCol>
                <a:gridCol w="3667964">
                  <a:extLst>
                    <a:ext uri="{9D8B030D-6E8A-4147-A177-3AD203B41FA5}">
                      <a16:colId xmlns="" xmlns:a16="http://schemas.microsoft.com/office/drawing/2014/main" val="924750391"/>
                    </a:ext>
                  </a:extLst>
                </a:gridCol>
              </a:tblGrid>
              <a:tr h="17838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0346309"/>
                  </a:ext>
                </a:extLst>
              </a:tr>
              <a:tr h="291974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 forgatókönyv szerinti távhőfogyasztás és hálózati veszteség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 távhőtermelés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WAM forgatókönyv szerinti távhőfogyasztás és hálózati veszteség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27224856"/>
                  </a:ext>
                </a:extLst>
              </a:tr>
              <a:tr h="291974">
                <a:tc>
                  <a:txBody>
                    <a:bodyPr/>
                    <a:lstStyle/>
                    <a:p>
                      <a:pPr algn="ctr"/>
                      <a:r>
                        <a:rPr lang="hu-HU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KEHOP források felhasználása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Megújuló alapú távhőtermelés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2021-ig KEHOP felhasználása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2030-ig MATÁSZSZ szerinti potenciál kiaknázása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05397019"/>
                  </a:ext>
                </a:extLst>
              </a:tr>
              <a:tr h="303262">
                <a:tc>
                  <a:txBody>
                    <a:bodyPr/>
                    <a:lstStyle/>
                    <a:p>
                      <a:pPr algn="ctr"/>
                      <a:r>
                        <a:rPr lang="hu-HU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 forgatókönyv szerinti távhőfogyasztással arányos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Egyéb távhőtermelés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WAM forgatókönyv szerinti távhőfogyasztással arányos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96117978"/>
                  </a:ext>
                </a:extLst>
              </a:tr>
            </a:tbl>
          </a:graphicData>
        </a:graphic>
      </p:graphicFrame>
      <p:sp>
        <p:nvSpPr>
          <p:cNvPr id="29" name="Szövegdoboz 28"/>
          <p:cNvSpPr txBox="1"/>
          <p:nvPr/>
        </p:nvSpPr>
        <p:spPr>
          <a:xfrm>
            <a:off x="180528" y="6412468"/>
            <a:ext cx="147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</p:spTree>
    <p:extLst>
      <p:ext uri="{BB962C8B-B14F-4D97-AF65-F5344CB8AC3E}">
        <p14:creationId xmlns:p14="http://schemas.microsoft.com/office/powerpoint/2010/main" val="3200653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Megújuló </a:t>
            </a:r>
            <a:r>
              <a:rPr lang="hu-HU" sz="2800" dirty="0" smtClean="0"/>
              <a:t>villamosenergia-termelés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11" name="Tartalom helye 2">
            <a:extLst>
              <a:ext uri="{FF2B5EF4-FFF2-40B4-BE49-F238E27FC236}">
                <a16:creationId xmlns="" xmlns:a16="http://schemas.microsoft.com/office/drawing/2014/main" id="{B55A5676-5D1E-4F5D-AFF7-E6F368BCFB58}"/>
              </a:ext>
            </a:extLst>
          </p:cNvPr>
          <p:cNvSpPr txBox="1">
            <a:spLocks/>
          </p:cNvSpPr>
          <p:nvPr/>
        </p:nvSpPr>
        <p:spPr>
          <a:xfrm>
            <a:off x="484910" y="1282391"/>
            <a:ext cx="11238518" cy="465032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hu-HU" sz="2400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CA3C8E46-70E5-4DC9-917A-A3AE409C2993}"/>
              </a:ext>
            </a:extLst>
          </p:cNvPr>
          <p:cNvSpPr txBox="1"/>
          <p:nvPr/>
        </p:nvSpPr>
        <p:spPr>
          <a:xfrm>
            <a:off x="4902490" y="1447800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Kapacitás mix,  2030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02639" y="6412468"/>
            <a:ext cx="1849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Forrás: NEKT, REKK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1" y="1356267"/>
            <a:ext cx="7810501" cy="512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zis 11"/>
          <p:cNvSpPr/>
          <p:nvPr/>
        </p:nvSpPr>
        <p:spPr>
          <a:xfrm>
            <a:off x="8228012" y="1282390"/>
            <a:ext cx="1447799" cy="4813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765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2" y="152383"/>
            <a:ext cx="822960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800" dirty="0"/>
              <a:t>Mezőgazdasági </a:t>
            </a:r>
            <a:r>
              <a:rPr lang="hu-HU" sz="2800" dirty="0" err="1" smtClean="0"/>
              <a:t>biometán</a:t>
            </a:r>
            <a:r>
              <a:rPr lang="hu-HU" sz="2800" dirty="0" err="1"/>
              <a:t>-</a:t>
            </a:r>
            <a:r>
              <a:rPr lang="hu-HU" sz="2800" dirty="0" err="1" smtClean="0"/>
              <a:t>hasznosítás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9142412" y="2713294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Hálózatba táplálás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Gázinfrastruktúra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ihasználásának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növelése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6997" y="655022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REKK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0" y="1524001"/>
            <a:ext cx="7702904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zis 10"/>
          <p:cNvSpPr/>
          <p:nvPr/>
        </p:nvSpPr>
        <p:spPr>
          <a:xfrm>
            <a:off x="3867592" y="4274782"/>
            <a:ext cx="1312420" cy="830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912812" y="1219200"/>
            <a:ext cx="746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REFERENCIÁN TÚL A MEGÚJULÓK PENETRÁCIÓJA </a:t>
            </a:r>
            <a:r>
              <a:rPr lang="hu-HU" sz="1200" b="1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 TÁMOGATÁSI </a:t>
            </a:r>
            <a:r>
              <a:rPr lang="hu-HU" sz="1200" b="1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 MELLETT</a:t>
            </a:r>
          </a:p>
        </p:txBody>
      </p:sp>
      <p:sp>
        <p:nvSpPr>
          <p:cNvPr id="3" name="Téglalap 2"/>
          <p:cNvSpPr/>
          <p:nvPr/>
        </p:nvSpPr>
        <p:spPr>
          <a:xfrm>
            <a:off x="836612" y="6096000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*: A zöld szín az áramszektort, a piros a </a:t>
            </a:r>
            <a:r>
              <a:rPr lang="hu-HU" sz="1200" dirty="0" err="1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hőszektort</a:t>
            </a:r>
            <a:r>
              <a:rPr lang="hu-HU" sz="12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míg a kék a közlekedési szektort jelöli</a:t>
            </a:r>
          </a:p>
          <a:p>
            <a:r>
              <a:rPr lang="hu-HU" sz="12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**: A nyilak minden esetben az adott technológia „kezdetét” jelölik, azaz a tőle </a:t>
            </a:r>
            <a:r>
              <a:rPr lang="hu-HU" sz="1200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jobbra lévő szakasz </a:t>
            </a:r>
            <a:r>
              <a:rPr lang="hu-HU" sz="12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jelöli az adott erőforrás penetrációját</a:t>
            </a:r>
          </a:p>
        </p:txBody>
      </p:sp>
    </p:spTree>
    <p:extLst>
      <p:ext uri="{BB962C8B-B14F-4D97-AF65-F5344CB8AC3E}">
        <p14:creationId xmlns:p14="http://schemas.microsoft.com/office/powerpoint/2010/main" val="128768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4. Energetikai innováció és gazdaságfejlesztés </a:t>
            </a:r>
            <a:br>
              <a:rPr lang="hu-HU" dirty="0"/>
            </a:br>
            <a:r>
              <a:rPr lang="hu-HU" dirty="0"/>
              <a:t>    Energetikai Innovációs Tanács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98932" y="1318022"/>
            <a:ext cx="114095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Alapítás: </a:t>
            </a: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október 2.</a:t>
            </a:r>
          </a:p>
          <a:p>
            <a:pPr defTabSz="914400"/>
            <a:endParaRPr lang="hu-HU" sz="1200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rendszeres konzultációs fórum működtetése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energetikai innovációs lehetőségek feltérképezése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hazai energetikai innovációs potenciál hatékonyabb kihasználása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gazdaságfejlesztés elérése az energetikai innováció által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március végéig szakpolitikai javaslatcsomag összeállítása </a:t>
            </a:r>
          </a:p>
          <a:p>
            <a:pPr marL="457200" lvl="1" defTabSz="914400"/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(szabályozás, finanszírozás, oktatási-kutatási programok, pilot-projektek)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endParaRPr lang="hu-HU" sz="1200" b="1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Tagok: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ágazat szereplői, vállalatok, szolgáltatók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és tudományos partnerek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hatóságok, minisztériumok szakértői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endParaRPr lang="hu-HU" sz="1200" b="1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 munkacsoportok: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Rendszerirányítási és hálózati oldali rugalmasság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Változó fogyasztói igények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Energiatárolási technológiák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Megújuló alapú energiatermelés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endParaRPr lang="hu-H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566126" y="5476243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konvencionális szénhidrogén-kitermelési technológiák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Nukleáris termelés innovációs környezete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Energiahatékonyság</a:t>
            </a:r>
            <a:endParaRPr lang="hu-HU" sz="1800" dirty="0">
              <a:solidFill>
                <a:srgbClr val="002060"/>
              </a:solidFill>
            </a:endParaRPr>
          </a:p>
        </p:txBody>
      </p:sp>
      <p:pic>
        <p:nvPicPr>
          <p:cNvPr id="8" name="Picture 2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1752600"/>
            <a:ext cx="2448310" cy="19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1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erson holding turned on string lights during nighttime">
            <a:extLst>
              <a:ext uri="{FF2B5EF4-FFF2-40B4-BE49-F238E27FC236}">
                <a16:creationId xmlns="" xmlns:a16="http://schemas.microsoft.com/office/drawing/2014/main" id="{EEFF1D3F-C91B-4F3B-8D15-83C1811E7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0211" y="0"/>
            <a:ext cx="9232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953794" y="4343400"/>
            <a:ext cx="5334000" cy="13716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 dirty="0">
                <a:solidFill>
                  <a:schemeClr val="bg1"/>
                </a:solidFill>
              </a:rPr>
              <a:t>Köszönöm </a:t>
            </a:r>
            <a:br>
              <a:rPr lang="hu-HU" sz="3200" b="0" dirty="0">
                <a:solidFill>
                  <a:schemeClr val="bg1"/>
                </a:solidFill>
              </a:rPr>
            </a:br>
            <a:r>
              <a:rPr lang="hu-HU" sz="3200" b="0" dirty="0">
                <a:solidFill>
                  <a:schemeClr val="bg1"/>
                </a:solidFill>
              </a:rPr>
              <a:t>a megtisztelő figyelmet!</a:t>
            </a:r>
          </a:p>
        </p:txBody>
      </p:sp>
      <p:grpSp>
        <p:nvGrpSpPr>
          <p:cNvPr id="14" name="Group 12"/>
          <p:cNvGrpSpPr>
            <a:grpSpLocks noChangeAspect="1"/>
          </p:cNvGrpSpPr>
          <p:nvPr/>
        </p:nvGrpSpPr>
        <p:grpSpPr bwMode="auto">
          <a:xfrm>
            <a:off x="5884179" y="259073"/>
            <a:ext cx="3473229" cy="2089627"/>
            <a:chOff x="623" y="1352"/>
            <a:chExt cx="2686" cy="1616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680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Globális energiapiaci átalakulás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0" y="6565385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0E1655"/>
                </a:solidFill>
              </a:rPr>
              <a:t>Forrás: IEA,  WEO (2018</a:t>
            </a:r>
            <a:r>
              <a:rPr lang="hu-HU" sz="1200" dirty="0" smtClean="0">
                <a:solidFill>
                  <a:srgbClr val="0E1655"/>
                </a:solidFill>
              </a:rPr>
              <a:t>) - Új </a:t>
            </a:r>
            <a:r>
              <a:rPr lang="hu-HU" sz="1200" dirty="0">
                <a:solidFill>
                  <a:srgbClr val="0E1655"/>
                </a:solidFill>
              </a:rPr>
              <a:t>politikai forgatókönyv szerinti projekció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717870"/>
              </p:ext>
            </p:extLst>
          </p:nvPr>
        </p:nvGraphicFramePr>
        <p:xfrm>
          <a:off x="150812" y="1295400"/>
          <a:ext cx="595819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811951"/>
              </p:ext>
            </p:extLst>
          </p:nvPr>
        </p:nvGraphicFramePr>
        <p:xfrm>
          <a:off x="6246812" y="1299117"/>
          <a:ext cx="5638800" cy="265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710245"/>
              </p:ext>
            </p:extLst>
          </p:nvPr>
        </p:nvGraphicFramePr>
        <p:xfrm>
          <a:off x="150812" y="4038600"/>
          <a:ext cx="5943600" cy="252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575228"/>
              </p:ext>
            </p:extLst>
          </p:nvPr>
        </p:nvGraphicFramePr>
        <p:xfrm>
          <a:off x="6246812" y="4038600"/>
          <a:ext cx="5638800" cy="252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6089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93664" y="152400"/>
            <a:ext cx="10120348" cy="911389"/>
          </a:xfrm>
        </p:spPr>
        <p:txBody>
          <a:bodyPr>
            <a:normAutofit/>
          </a:bodyPr>
          <a:lstStyle/>
          <a:p>
            <a:r>
              <a:rPr lang="hu-HU" dirty="0"/>
              <a:t>Integrált energia- és klímapolitikai stratégiaalkotás elemei,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11" name="Tartalom helye 2">
            <a:extLst>
              <a:ext uri="{FF2B5EF4-FFF2-40B4-BE49-F238E27FC236}">
                <a16:creationId xmlns="" xmlns:a16="http://schemas.microsoft.com/office/drawing/2014/main" id="{B55A5676-5D1E-4F5D-AFF7-E6F368BCFB58}"/>
              </a:ext>
            </a:extLst>
          </p:cNvPr>
          <p:cNvSpPr txBox="1">
            <a:spLocks/>
          </p:cNvSpPr>
          <p:nvPr/>
        </p:nvSpPr>
        <p:spPr>
          <a:xfrm>
            <a:off x="484910" y="1282391"/>
            <a:ext cx="11238518" cy="465032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Nemzeti Energiastratégia </a:t>
            </a:r>
            <a:r>
              <a:rPr lang="hu-HU" sz="24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megalkotása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Második Nemzeti </a:t>
            </a:r>
            <a:r>
              <a:rPr lang="hu-HU" sz="2400" dirty="0" err="1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Éghajlatváltozási</a:t>
            </a:r>
            <a:r>
              <a:rPr lang="hu-HU" sz="24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Stratégia</a:t>
            </a:r>
            <a:br>
              <a:rPr lang="hu-HU" sz="24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elfogadásával </a:t>
            </a:r>
            <a:r>
              <a:rPr lang="hu-HU" sz="20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Éghajlatváltozási</a:t>
            </a:r>
            <a:r>
              <a:rPr lang="hu-HU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Cselekvési Terv</a:t>
            </a:r>
            <a:br>
              <a:rPr lang="hu-HU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kidolgozása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Energia- és Klímaterv (NEKT)</a:t>
            </a:r>
            <a:b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véglegesítése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Tiszta Energia Csomag átültetése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Támogató konzultatív testületek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Energetikai Innovációs Tanács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</a:t>
            </a:r>
            <a:r>
              <a:rPr lang="hu-HU" sz="2000" dirty="0" err="1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NES-hez</a:t>
            </a:r>
            <a:r>
              <a:rPr lang="hu-HU" sz="20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kapcsolódó munkacsoportok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Szakpolitikai terv az új MFF-</a:t>
            </a:r>
            <a:r>
              <a:rPr lang="hu-HU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hez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(programozás)</a:t>
            </a:r>
          </a:p>
        </p:txBody>
      </p:sp>
      <p:sp>
        <p:nvSpPr>
          <p:cNvPr id="12" name="Szöveg helye 3"/>
          <p:cNvSpPr txBox="1">
            <a:spLocks/>
          </p:cNvSpPr>
          <p:nvPr/>
        </p:nvSpPr>
        <p:spPr>
          <a:xfrm>
            <a:off x="7921623" y="2079171"/>
            <a:ext cx="3963989" cy="3646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LucidaGrande" panose="020B0600040502020204" pitchFamily="34" charset="0"/>
              <a:buChar char="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200"/>
              </a:spcAft>
            </a:pPr>
            <a:r>
              <a:rPr lang="hu-HU" sz="20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új Nemzeti Energiastratégia Magyarország Nemzeti Energia- és Klímatervéhez szorosan kapcsolódik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hu-HU" sz="20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NEKT tervezete 2019. januárjában került benyújtásra az Európai Bizottság felé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hu-HU" sz="20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végleges terv benyújtásának határideje: 2019. december 31.</a:t>
            </a: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6104169" y="3461657"/>
            <a:ext cx="1817455" cy="145895"/>
          </a:xfrm>
          <a:prstGeom prst="straightConnector1">
            <a:avLst/>
          </a:prstGeom>
          <a:ln w="28575">
            <a:solidFill>
              <a:srgbClr val="0E16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6104168" y="3461656"/>
            <a:ext cx="1817455" cy="1186544"/>
          </a:xfrm>
          <a:prstGeom prst="straightConnector1">
            <a:avLst/>
          </a:prstGeom>
          <a:ln w="28575">
            <a:solidFill>
              <a:srgbClr val="0E16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6104169" y="2514600"/>
            <a:ext cx="1742843" cy="947058"/>
          </a:xfrm>
          <a:prstGeom prst="straightConnector1">
            <a:avLst/>
          </a:prstGeom>
          <a:ln w="28575">
            <a:solidFill>
              <a:srgbClr val="0E16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485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új Nemzeti Energiastratégia víziója: </a:t>
            </a:r>
            <a:br>
              <a:rPr lang="hu-HU" dirty="0"/>
            </a:br>
            <a:r>
              <a:rPr lang="hu-HU" dirty="0"/>
              <a:t>tiszta, okos és megfizethető energia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32381" r="10535" b="16825"/>
          <a:stretch/>
        </p:blipFill>
        <p:spPr bwMode="auto">
          <a:xfrm>
            <a:off x="227012" y="1676400"/>
            <a:ext cx="11862198" cy="440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464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1. Fogyasztó kulcsszerepben: alacsony rezsi, erősödő energiafüggetlenség, választási szabadság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838200" y="1412776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Fenntartható rezsi: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termékpiaci verseny erősítése,  takarékos hálózatfejlesztés és üzemeltetés, energiatakarékosság, okos energetikai megoldások és decentralizált termelési lehetőségek kihasználása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E1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E1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E1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fogyasztó függetlenségét erősítése: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saját célra történő „háztáji” megújuló energiatermelés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E1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Energiaszegénység visszaszorítása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38200" y="2895600"/>
            <a:ext cx="105156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Választási lehetőségek erősítése</a:t>
            </a:r>
            <a:r>
              <a:rPr lang="hu-HU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mérés okosítás, digitalizált ügyintézés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2598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2. Ellátásbiztonság további erősítése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760412" y="1371600"/>
            <a:ext cx="10515600" cy="3505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Hatékonyabb energiafelhasználás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ösztönzése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E16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Hazai megújuló energia és szénhidrogén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forrásaink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8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növekvő felhasználása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E16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Régiós áram- és gázpiaci integráció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nk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erősítése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2800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0E16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16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E16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0412" y="4970689"/>
            <a:ext cx="105156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kiemelt feladat: 2020-21. évi gázellátás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89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Ellátásbiztonság a földgázszektorban 1.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9" y="2133600"/>
            <a:ext cx="5348399" cy="421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88478" y="1247001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FGSZ </a:t>
            </a:r>
            <a:r>
              <a:rPr lang="hu-HU" sz="2000" b="1" dirty="0" err="1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Zrt</a:t>
            </a:r>
            <a:r>
              <a:rPr lang="hu-HU" sz="2000" b="1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000" b="1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b="1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MGT </a:t>
            </a:r>
            <a:r>
              <a:rPr lang="hu-HU" sz="2000" b="1" dirty="0" err="1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Zrt</a:t>
            </a:r>
            <a:r>
              <a:rPr lang="hu-HU" sz="2000" b="1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Nagynyomású földgázszállító vezetékei</a:t>
            </a:r>
            <a:endParaRPr lang="hu-HU" sz="2000" b="1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133" y="3352800"/>
            <a:ext cx="5231465" cy="28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2" y="1903839"/>
            <a:ext cx="22987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6726820" y="1273965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Hálózatfejlesztések</a:t>
            </a:r>
            <a:endParaRPr lang="hu-HU" sz="2000" b="1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94500" y="635042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MEKH</a:t>
            </a:r>
            <a:endParaRPr lang="hu-H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176849" y="622731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ENSOG</a:t>
            </a:r>
            <a:endParaRPr lang="hu-H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83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Ellátásbiztonság a földgázszektorban 2.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114192" y="1247001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Bányászati koncessziók</a:t>
            </a:r>
            <a:endParaRPr lang="hu-HU" sz="2000" b="1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79412" y="1893517"/>
            <a:ext cx="442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cap="small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Szénhidrogén koncessziók (2013-2018)</a:t>
            </a:r>
            <a:endParaRPr lang="hu-HU" sz="1800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180012" y="1893517"/>
            <a:ext cx="430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cap="small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Geotermikus koncessziók (2013-2018)</a:t>
            </a:r>
            <a:endParaRPr lang="hu-HU" sz="1800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1" y="2360401"/>
            <a:ext cx="3798888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13" y="2299859"/>
            <a:ext cx="3584575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Kép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4" y="4800312"/>
            <a:ext cx="4493484" cy="1823868"/>
          </a:xfrm>
          <a:prstGeom prst="rect">
            <a:avLst/>
          </a:prstGeom>
          <a:noFill/>
        </p:spPr>
      </p:pic>
      <p:pic>
        <p:nvPicPr>
          <p:cNvPr id="19" name="Kép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4800312"/>
            <a:ext cx="4876799" cy="1747667"/>
          </a:xfrm>
          <a:prstGeom prst="rect">
            <a:avLst/>
          </a:prstGeom>
          <a:noFill/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87665"/>
              </p:ext>
            </p:extLst>
          </p:nvPr>
        </p:nvGraphicFramePr>
        <p:xfrm>
          <a:off x="9485998" y="1893517"/>
          <a:ext cx="2437148" cy="2799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8574"/>
                <a:gridCol w="1218574"/>
              </a:tblGrid>
              <a:tr h="475890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2019. évi koncessziók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290770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Szénhidrogén</a:t>
                      </a:r>
                      <a:endParaRPr lang="hu-H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Csongrád, Csorna, Érd, Kadarkút, Kisvárda, Nyírbátor, Pusztaszer és </a:t>
                      </a:r>
                      <a:r>
                        <a:rPr lang="hu-H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Zala-Kelet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5890">
                <a:tc>
                  <a:txBody>
                    <a:bodyPr/>
                    <a:lstStyle/>
                    <a:p>
                      <a:r>
                        <a:rPr lang="hu-HU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Geotermia</a:t>
                      </a:r>
                      <a:endParaRPr lang="hu-H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Gádoros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5890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Lignit</a:t>
                      </a:r>
                      <a:endParaRPr lang="hu-H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Sajókápolna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847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>
            <a:normAutofit/>
          </a:bodyPr>
          <a:lstStyle/>
          <a:p>
            <a:r>
              <a:rPr lang="hu-HU" dirty="0"/>
              <a:t>3. Az energiaszektor klímabarát átalakítása – pótlólagos </a:t>
            </a:r>
            <a:r>
              <a:rPr lang="hu-HU" dirty="0" err="1"/>
              <a:t>ellátásbiztonsági</a:t>
            </a:r>
            <a:r>
              <a:rPr lang="hu-HU" dirty="0"/>
              <a:t> és fenntartható rezsihasznok mentén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6" name="Picture 2"/>
          <p:cNvPicPr/>
          <p:nvPr/>
        </p:nvPicPr>
        <p:blipFill>
          <a:blip r:embed="rId3" cstate="print"/>
          <a:stretch/>
        </p:blipFill>
        <p:spPr>
          <a:xfrm>
            <a:off x="955080" y="1940760"/>
            <a:ext cx="6968132" cy="4496760"/>
          </a:xfrm>
          <a:prstGeom prst="rect">
            <a:avLst/>
          </a:prstGeom>
          <a:ln>
            <a:noFill/>
          </a:ln>
        </p:spPr>
      </p:pic>
      <p:sp>
        <p:nvSpPr>
          <p:cNvPr id="8" name="CustomShape 3"/>
          <p:cNvSpPr/>
          <p:nvPr/>
        </p:nvSpPr>
        <p:spPr>
          <a:xfrm>
            <a:off x="408241" y="1424160"/>
            <a:ext cx="3341160" cy="516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-1" normalizeH="0" baseline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Magyar </a:t>
            </a:r>
            <a:r>
              <a:rPr kumimoji="0" lang="hu-HU" sz="1400" b="1" i="0" u="none" strike="noStrike" kern="0" cap="none" spc="-1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üvegházhatásúgáz-kibocsátási</a:t>
            </a:r>
            <a:r>
              <a:rPr kumimoji="0" lang="hu-HU" sz="1400" b="1" i="0" u="none" strike="noStrike" kern="0" cap="none" spc="-1" normalizeH="0" baseline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pályák 2050-ig</a:t>
            </a:r>
            <a:endParaRPr kumimoji="0" lang="hu-HU" sz="1400" b="0" i="0" u="none" strike="noStrike" kern="0" cap="none" spc="-1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83600" y="6437880"/>
            <a:ext cx="1148759" cy="2728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Forrás: NÉS-2</a:t>
            </a:r>
            <a:endParaRPr kumimoji="0" lang="hu-HU" sz="1200" b="0" i="0" u="none" strike="noStrike" kern="0" cap="none" spc="-1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stomShape 5"/>
          <p:cNvSpPr/>
          <p:nvPr/>
        </p:nvSpPr>
        <p:spPr>
          <a:xfrm>
            <a:off x="8532812" y="1682460"/>
            <a:ext cx="3048000" cy="448974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defTabSz="914400">
              <a:spcBef>
                <a:spcPct val="20000"/>
              </a:spcBef>
            </a:pPr>
            <a:r>
              <a:rPr lang="hu-HU" sz="1800" b="1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Előzetes </a:t>
            </a:r>
            <a:r>
              <a:rPr lang="hu-HU" sz="1800" b="1" dirty="0" err="1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ÜHG-csökkentési</a:t>
            </a:r>
            <a:r>
              <a:rPr lang="hu-HU" sz="1800" b="1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 2030-ra: legalább 40</a:t>
            </a:r>
            <a:r>
              <a:rPr lang="hu-HU" sz="1800" b="1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hu-HU" sz="1800" b="1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ct val="20000"/>
              </a:spcBef>
            </a:pPr>
            <a:endParaRPr lang="hu-HU" sz="2000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Közlekedészöldítés</a:t>
            </a:r>
            <a:endParaRPr lang="hu-HU" sz="2000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Nukleáris energia </a:t>
            </a:r>
            <a:r>
              <a:rPr lang="hu-HU" sz="2000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hasznosítása</a:t>
            </a:r>
            <a:endParaRPr lang="hu-HU" sz="2000" dirty="0">
              <a:solidFill>
                <a:srgbClr val="0E1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stomShape 5"/>
          <p:cNvSpPr/>
          <p:nvPr/>
        </p:nvSpPr>
        <p:spPr>
          <a:xfrm>
            <a:off x="8609012" y="2556942"/>
            <a:ext cx="3048000" cy="15179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/>
          <a:p>
            <a:pPr marL="342900" indent="-3429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Energiamegtakarítás</a:t>
            </a:r>
            <a:r>
              <a:rPr lang="hu-HU" sz="20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energiahatékonyság</a:t>
            </a:r>
          </a:p>
          <a:p>
            <a:pPr marL="342900" indent="-3429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Megújulóenergia-</a:t>
            </a:r>
            <a:r>
              <a:rPr lang="hu-HU" sz="2000" dirty="0" smtClean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0E1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hasznosítás</a:t>
            </a: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4" y="5314611"/>
            <a:ext cx="994375" cy="92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654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847AF09E9FA324E92FB46100835C5AD" ma:contentTypeVersion="1" ma:contentTypeDescription="Új dokumentum létrehozása." ma:contentTypeScope="" ma:versionID="3ba7e64838e5744a1a9076edfef145a7">
  <xsd:schema xmlns:xsd="http://www.w3.org/2001/XMLSchema" xmlns:xs="http://www.w3.org/2001/XMLSchema" xmlns:p="http://schemas.microsoft.com/office/2006/metadata/properties" xmlns:ns2="11b201be-2e86-4cb7-94af-43aab688473c" targetNamespace="http://schemas.microsoft.com/office/2006/metadata/properties" ma:root="true" ma:fieldsID="5d7425e540b0446d7fe5132abbb78d33" ns2:_="">
    <xsd:import namespace="11b201be-2e86-4cb7-94af-43aab68847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201be-2e86-4cb7-94af-43aab68847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E3E768-0084-4FA5-A87D-F5FC3590E98D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11b201be-2e86-4cb7-94af-43aab688473c"/>
  </ds:schemaRefs>
</ds:datastoreItem>
</file>

<file path=customXml/itemProps2.xml><?xml version="1.0" encoding="utf-8"?>
<ds:datastoreItem xmlns:ds="http://schemas.openxmlformats.org/officeDocument/2006/customXml" ds:itemID="{0E881B59-A13B-41A6-9FF3-E1D46A2B39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100FF8-510B-47F7-8859-96FD42E5F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201be-2e86-4cb7-94af-43aab6884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7778</TotalTime>
  <Words>708</Words>
  <Application>Microsoft Office PowerPoint</Application>
  <PresentationFormat>Egyéni</PresentationFormat>
  <Paragraphs>218</Paragraphs>
  <Slides>18</Slides>
  <Notes>18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 Theme</vt:lpstr>
      <vt:lpstr>PowerPoint bemutató</vt:lpstr>
      <vt:lpstr>Globális energiapiaci átalakulás</vt:lpstr>
      <vt:lpstr>Integrált energia- és klímapolitikai stratégiaalkotás elemei, 2019</vt:lpstr>
      <vt:lpstr>Az új Nemzeti Energiastratégia víziója:  tiszta, okos és megfizethető energia</vt:lpstr>
      <vt:lpstr>1. Fogyasztó kulcsszerepben: alacsony rezsi, erősödő energiafüggetlenség, választási szabadság </vt:lpstr>
      <vt:lpstr>2. Ellátásbiztonság további erősítése </vt:lpstr>
      <vt:lpstr>Ellátásbiztonság a földgázszektorban 1.</vt:lpstr>
      <vt:lpstr>Ellátásbiztonság a földgázszektorban 2.</vt:lpstr>
      <vt:lpstr>3. Az energiaszektor klímabarát átalakítása – pótlólagos ellátásbiztonsági és fenntartható rezsihasznok mentén</vt:lpstr>
      <vt:lpstr> Nemzeti Energia- és Klímaterv tervezet Fő számszerűsített célok és az ezeket támogató fontosabb intézkedések </vt:lpstr>
      <vt:lpstr>Modernizációs projekt igények előzetes felmérése</vt:lpstr>
      <vt:lpstr>PowerPoint bemutató</vt:lpstr>
      <vt:lpstr>PowerPoint bemutató</vt:lpstr>
      <vt:lpstr>Hatékony távhő</vt:lpstr>
      <vt:lpstr>Megújuló villamosenergia-termelés</vt:lpstr>
      <vt:lpstr>PowerPoint bemutató</vt:lpstr>
      <vt:lpstr>4. Energetikai innováció és gazdaságfejlesztés      Energetikai Innovációs Tanács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Szalai Andrea Enikő</cp:lastModifiedBy>
  <cp:revision>1334</cp:revision>
  <dcterms:created xsi:type="dcterms:W3CDTF">2018-10-27T13:34:57Z</dcterms:created>
  <dcterms:modified xsi:type="dcterms:W3CDTF">2019-06-04T09:36:24Z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0x010100E847AF09E9FA324E92FB46100835C5AD</vt:lpwstr>
  </property>
</Properties>
</file>